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92" r:id="rId5"/>
  </p:sldMasterIdLst>
  <p:notesMasterIdLst>
    <p:notesMasterId r:id="rId19"/>
  </p:notesMasterIdLst>
  <p:handoutMasterIdLst>
    <p:handoutMasterId r:id="rId20"/>
  </p:handoutMasterIdLst>
  <p:sldIdLst>
    <p:sldId id="258" r:id="rId6"/>
    <p:sldId id="259" r:id="rId7"/>
    <p:sldId id="260" r:id="rId8"/>
    <p:sldId id="261" r:id="rId9"/>
    <p:sldId id="262" r:id="rId10"/>
    <p:sldId id="263" r:id="rId11"/>
    <p:sldId id="266" r:id="rId12"/>
    <p:sldId id="264" r:id="rId13"/>
    <p:sldId id="268" r:id="rId14"/>
    <p:sldId id="267" r:id="rId15"/>
    <p:sldId id="269" r:id="rId16"/>
    <p:sldId id="270" r:id="rId17"/>
    <p:sldId id="271"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AA"/>
    <a:srgbClr val="E818AD"/>
    <a:srgbClr val="FF0066"/>
    <a:srgbClr val="00297A"/>
    <a:srgbClr val="0D078D"/>
    <a:srgbClr val="767674"/>
    <a:srgbClr val="FFBDD5"/>
    <a:srgbClr val="FFD7AF"/>
    <a:srgbClr val="FFD1A3"/>
    <a:srgbClr val="6C6C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501" autoAdjust="0"/>
  </p:normalViewPr>
  <p:slideViewPr>
    <p:cSldViewPr snapToGrid="0" snapToObjects="1" showGuides="1">
      <p:cViewPr varScale="1">
        <p:scale>
          <a:sx n="89" d="100"/>
          <a:sy n="89" d="100"/>
        </p:scale>
        <p:origin x="466"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54A48A-15DB-486B-8EDF-071EF888C9FA}" type="slidenum">
              <a:rPr lang="sv-SE" smtClean="0"/>
              <a:t>‹#›</a:t>
            </a:fld>
            <a:endParaRPr lang="sv-SE"/>
          </a:p>
        </p:txBody>
      </p:sp>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2" y="171821"/>
            <a:ext cx="497342" cy="573933"/>
          </a:xfrm>
          <a:prstGeom prst="rect">
            <a:avLst/>
          </a:prstGeom>
        </p:spPr>
      </p:pic>
      <p:sp>
        <p:nvSpPr>
          <p:cNvPr id="7" name="Platshållare för datum 6"/>
          <p:cNvSpPr>
            <a:spLocks noGrp="1"/>
          </p:cNvSpPr>
          <p:nvPr>
            <p:ph type="dt" sz="quarter" idx="1"/>
          </p:nvPr>
        </p:nvSpPr>
        <p:spPr>
          <a:xfrm>
            <a:off x="155643" y="171821"/>
            <a:ext cx="3171218" cy="371239"/>
          </a:xfrm>
          <a:prstGeom prst="rect">
            <a:avLst/>
          </a:prstGeom>
        </p:spPr>
        <p:txBody>
          <a:bodyPr vert="horz" lIns="91440" tIns="45720" rIns="91440" bIns="45720" rtlCol="0"/>
          <a:lstStyle>
            <a:lvl1pPr algn="r">
              <a:defRPr sz="1200"/>
            </a:lvl1pPr>
          </a:lstStyle>
          <a:p>
            <a:pPr algn="l"/>
            <a:fld id="{C5EFC694-610F-4EBB-A7A1-F373CBB5F4F0}" type="datetimeFigureOut">
              <a:rPr lang="sv-SE" sz="1050" smtClean="0">
                <a:latin typeface="Source Sans Pro Semibold" panose="020B0603030403020204" pitchFamily="34" charset="0"/>
              </a:rPr>
              <a:pPr algn="l"/>
              <a:t>2017-04-05</a:t>
            </a:fld>
            <a:endParaRPr lang="sv-SE" dirty="0">
              <a:latin typeface="Source Sans Pro Semibold" panose="020B0603030403020204" pitchFamily="34" charset="0"/>
            </a:endParaRPr>
          </a:p>
        </p:txBody>
      </p:sp>
    </p:spTree>
    <p:extLst>
      <p:ext uri="{BB962C8B-B14F-4D97-AF65-F5344CB8AC3E}">
        <p14:creationId xmlns:p14="http://schemas.microsoft.com/office/powerpoint/2010/main" val="96604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246B2-8DA9-434C-B6FD-F8DEA6040EC3}" type="slidenum">
              <a:rPr lang="sv-SE" smtClean="0"/>
              <a:t>‹#›</a:t>
            </a:fld>
            <a:endParaRPr lang="sv-SE"/>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922" y="171821"/>
            <a:ext cx="497342" cy="573933"/>
          </a:xfrm>
          <a:prstGeom prst="rect">
            <a:avLst/>
          </a:prstGeom>
        </p:spPr>
      </p:pic>
    </p:spTree>
    <p:extLst>
      <p:ext uri="{BB962C8B-B14F-4D97-AF65-F5344CB8AC3E}">
        <p14:creationId xmlns:p14="http://schemas.microsoft.com/office/powerpoint/2010/main" val="382616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341246B2-8DA9-434C-B6FD-F8DEA6040EC3}" type="slidenum">
              <a:rPr lang="sv-SE" smtClean="0"/>
              <a:t>13</a:t>
            </a:fld>
            <a:endParaRPr lang="sv-SE"/>
          </a:p>
        </p:txBody>
      </p:sp>
    </p:spTree>
    <p:extLst>
      <p:ext uri="{BB962C8B-B14F-4D97-AF65-F5344CB8AC3E}">
        <p14:creationId xmlns:p14="http://schemas.microsoft.com/office/powerpoint/2010/main" val="168138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ga: Titelsida - Skiffer">
    <p:bg>
      <p:bgPr>
        <a:solidFill>
          <a:srgbClr val="4A4A49"/>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smtClean="0"/>
              <a:t>Rubrik till förstasidan (max 2 rader)</a:t>
            </a:r>
            <a:br>
              <a:rPr lang="sv-SE" dirty="0" smtClean="0"/>
            </a:br>
            <a:r>
              <a:rPr lang="sv-SE" dirty="0" smtClean="0"/>
              <a:t>Här ska alltid loggan vara med.</a:t>
            </a:r>
            <a:endParaRPr lang="sv-SE" dirty="0"/>
          </a:p>
        </p:txBody>
      </p:sp>
      <p:sp>
        <p:nvSpPr>
          <p:cNvPr id="6"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2">
                    <a:lumMod val="40000"/>
                    <a:lumOff val="60000"/>
                  </a:schemeClr>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smtClean="0"/>
              <a:t>EVENTUELL UNDERRUBRIK </a:t>
            </a:r>
            <a:fld id="{10541B07-11A0-4613-A493-41A3753066BD}" type="datetime1">
              <a:rPr lang="sv-SE" smtClean="0"/>
              <a:t>2016-06-14</a:t>
            </a:fld>
            <a:endParaRPr lang="sv-SE" dirty="0"/>
          </a:p>
        </p:txBody>
      </p:sp>
    </p:spTree>
    <p:extLst>
      <p:ext uri="{BB962C8B-B14F-4D97-AF65-F5344CB8AC3E}">
        <p14:creationId xmlns:p14="http://schemas.microsoft.com/office/powerpoint/2010/main" val="41847298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ga: Valbara objekt -animering- Skiffer">
    <p:bg>
      <p:bgPr>
        <a:solidFill>
          <a:schemeClr val="tx2"/>
        </a:solid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723926" y="2492375"/>
            <a:ext cx="4865547" cy="936625"/>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smtClean="0"/>
              <a:t>Rubriknivå 2 – 1 rad</a:t>
            </a:r>
            <a:endParaRPr lang="sv-SE" dirty="0"/>
          </a:p>
        </p:txBody>
      </p:sp>
      <p:sp>
        <p:nvSpPr>
          <p:cNvPr id="11" name="Platshållare för innehåll 2"/>
          <p:cNvSpPr>
            <a:spLocks noGrp="1"/>
          </p:cNvSpPr>
          <p:nvPr>
            <p:ph idx="12" hasCustomPrompt="1"/>
          </p:nvPr>
        </p:nvSpPr>
        <p:spPr>
          <a:xfrm>
            <a:off x="6708773" y="3657600"/>
            <a:ext cx="4859339" cy="2575259"/>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Klicka här för att ändra format på bakgrundstexten. Animering.</a:t>
            </a:r>
          </a:p>
          <a:p>
            <a:pPr lvl="1"/>
            <a:r>
              <a:rPr lang="sv-SE" dirty="0" smtClean="0"/>
              <a:t>Nivå två</a:t>
            </a:r>
          </a:p>
          <a:p>
            <a:pPr lvl="2"/>
            <a:r>
              <a:rPr lang="sv-SE" dirty="0" smtClean="0"/>
              <a:t>Nivå tre</a:t>
            </a:r>
          </a:p>
          <a:p>
            <a:pPr lvl="3"/>
            <a:r>
              <a:rPr lang="sv-SE" dirty="0" smtClean="0"/>
              <a:t>Nivå fyra</a:t>
            </a:r>
          </a:p>
        </p:txBody>
      </p:sp>
      <p:sp>
        <p:nvSpPr>
          <p:cNvPr id="3" name="Platshållare för innehåll 2"/>
          <p:cNvSpPr>
            <a:spLocks noGrp="1"/>
          </p:cNvSpPr>
          <p:nvPr>
            <p:ph sz="quarter" idx="13" hasCustomPrompt="1"/>
          </p:nvPr>
        </p:nvSpPr>
        <p:spPr>
          <a:xfrm>
            <a:off x="587375" y="2489534"/>
            <a:ext cx="4895850" cy="3743325"/>
          </a:xfrm>
          <a:prstGeom prst="rect">
            <a:avLst/>
          </a:prstGeom>
        </p:spPr>
        <p:txBody>
          <a:bodyPr/>
          <a:lstStyle>
            <a:lvl1pPr>
              <a:defRPr baseline="0">
                <a:solidFill>
                  <a:schemeClr val="bg1"/>
                </a:solidFill>
              </a:defRPr>
            </a:lvl1pPr>
          </a:lstStyle>
          <a:p>
            <a:pPr lvl="0"/>
            <a:r>
              <a:rPr lang="sv-SE" dirty="0" smtClean="0"/>
              <a:t>Klicka och lägg till ett objekt. Välj mellan tabell, diagram, smart-art, bild, eller webblänk.</a:t>
            </a:r>
            <a:endParaRPr lang="sv-SE" dirty="0"/>
          </a:p>
        </p:txBody>
      </p:sp>
    </p:spTree>
    <p:extLst>
      <p:ext uri="{BB962C8B-B14F-4D97-AF65-F5344CB8AC3E}">
        <p14:creationId xmlns:p14="http://schemas.microsoft.com/office/powerpoint/2010/main" val="1052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81817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1" end="1"/>
                                            </p:txEl>
                                          </p:spTgt>
                                        </p:tgtEl>
                                        <p:attrNameLst>
                                          <p:attrName>ppt_c</p:attrName>
                                        </p:attrNameLst>
                                      </p:cBhvr>
                                      <p:to>
                                        <a:srgbClr val="81817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2" end="2"/>
                                            </p:txEl>
                                          </p:spTgt>
                                        </p:tgtEl>
                                        <p:attrNameLst>
                                          <p:attrName>ppt_c</p:attrName>
                                        </p:attrNameLst>
                                      </p:cBhvr>
                                      <p:to>
                                        <a:srgbClr val="81817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3" end="3"/>
                                            </p:txEl>
                                          </p:spTgt>
                                        </p:tgtEl>
                                        <p:attrNameLst>
                                          <p:attrName>ppt_c</p:attrName>
                                        </p:attrNameLst>
                                      </p:cBhvr>
                                      <p:to>
                                        <a:srgbClr val="81817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ogga: Valbara objekt - Skiffer">
    <p:bg>
      <p:bgPr>
        <a:solidFill>
          <a:schemeClr val="tx2"/>
        </a:solid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723926" y="2492375"/>
            <a:ext cx="4865547" cy="936625"/>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smtClean="0"/>
              <a:t>Rubriknivå 2 – 1 rad</a:t>
            </a:r>
            <a:endParaRPr lang="sv-SE" dirty="0"/>
          </a:p>
        </p:txBody>
      </p:sp>
      <p:sp>
        <p:nvSpPr>
          <p:cNvPr id="11" name="Platshållare för innehåll 2"/>
          <p:cNvSpPr>
            <a:spLocks noGrp="1"/>
          </p:cNvSpPr>
          <p:nvPr>
            <p:ph idx="12" hasCustomPrompt="1"/>
          </p:nvPr>
        </p:nvSpPr>
        <p:spPr>
          <a:xfrm>
            <a:off x="6708773" y="3657600"/>
            <a:ext cx="4859339" cy="2575259"/>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p:txBody>
      </p:sp>
      <p:sp>
        <p:nvSpPr>
          <p:cNvPr id="3" name="Platshållare för innehåll 2"/>
          <p:cNvSpPr>
            <a:spLocks noGrp="1"/>
          </p:cNvSpPr>
          <p:nvPr>
            <p:ph sz="quarter" idx="13" hasCustomPrompt="1"/>
          </p:nvPr>
        </p:nvSpPr>
        <p:spPr>
          <a:xfrm>
            <a:off x="587375" y="2489534"/>
            <a:ext cx="4895850" cy="3743325"/>
          </a:xfrm>
          <a:prstGeom prst="rect">
            <a:avLst/>
          </a:prstGeom>
        </p:spPr>
        <p:txBody>
          <a:bodyPr/>
          <a:lstStyle>
            <a:lvl1pPr>
              <a:defRPr baseline="0">
                <a:solidFill>
                  <a:schemeClr val="bg1"/>
                </a:solidFill>
              </a:defRPr>
            </a:lvl1pPr>
          </a:lstStyle>
          <a:p>
            <a:pPr lvl="0"/>
            <a:r>
              <a:rPr lang="sv-SE" dirty="0" smtClean="0"/>
              <a:t>Klicka och lägg till ett objekt. Välj mellan tabell, diagram, smart-art, bild, eller webblänk.</a:t>
            </a:r>
            <a:endParaRPr lang="sv-SE" dirty="0"/>
          </a:p>
        </p:txBody>
      </p:sp>
    </p:spTree>
    <p:extLst>
      <p:ext uri="{BB962C8B-B14F-4D97-AF65-F5344CB8AC3E}">
        <p14:creationId xmlns:p14="http://schemas.microsoft.com/office/powerpoint/2010/main" val="3243197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ga: Tom färgad platta - Skiffer">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6343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ga: Titelsida - Aqua">
    <p:bg>
      <p:bgPr>
        <a:solidFill>
          <a:schemeClr val="accent4"/>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bg1"/>
                </a:solidFill>
                <a:latin typeface="Source Sans Pro Semibold" panose="020B0603030403020204" pitchFamily="34" charset="0"/>
              </a:defRPr>
            </a:lvl1pPr>
          </a:lstStyle>
          <a:p>
            <a:r>
              <a:rPr lang="sv-SE" dirty="0" smtClean="0"/>
              <a:t>Rubrik till förstasidan (max 2 rader)</a:t>
            </a:r>
            <a:br>
              <a:rPr lang="sv-SE" dirty="0" smtClean="0"/>
            </a:br>
            <a:r>
              <a:rPr lang="sv-SE" dirty="0" smtClean="0"/>
              <a:t>Här ska alltid loggan vara med.</a:t>
            </a: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bg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smtClean="0"/>
              <a:t>EVENTUELL UNDERRUBRIK </a:t>
            </a:r>
            <a:fld id="{940E1542-7246-4B13-82D8-7F1DB91D9AAB}" type="datetime1">
              <a:rPr lang="sv-SE" smtClean="0"/>
              <a:t>2016-06-14</a:t>
            </a:fld>
            <a:endParaRPr lang="sv-SE" dirty="0"/>
          </a:p>
        </p:txBody>
      </p:sp>
    </p:spTree>
    <p:extLst>
      <p:ext uri="{BB962C8B-B14F-4D97-AF65-F5344CB8AC3E}">
        <p14:creationId xmlns:p14="http://schemas.microsoft.com/office/powerpoint/2010/main" val="12974123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ga: Bildsida - Aqua">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p>
            <a:r>
              <a:rPr lang="sv-SE" dirty="0" smtClean="0"/>
              <a:t>Klicka på ikonen för att lägga till en bild. Tänk på att välja bilder som förmedlar en känsla. Det gör att mottagaren lättare kommer ihåg ditt budskap!</a:t>
            </a:r>
            <a:endParaRPr lang="sv-SE" dirty="0"/>
          </a:p>
        </p:txBody>
      </p:sp>
      <p:sp>
        <p:nvSpPr>
          <p:cNvPr id="7"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smtClean="0"/>
              <a:t>En kort budskap till bilden</a:t>
            </a:r>
            <a:endParaRPr lang="sv-SE" dirty="0"/>
          </a:p>
        </p:txBody>
      </p:sp>
    </p:spTree>
    <p:extLst>
      <p:ext uri="{BB962C8B-B14F-4D97-AF65-F5344CB8AC3E}">
        <p14:creationId xmlns:p14="http://schemas.microsoft.com/office/powerpoint/2010/main" val="39996034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ga: Ett budskap - Aqua">
    <p:bg>
      <p:bgPr>
        <a:solidFill>
          <a:schemeClr val="accent4"/>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smtClean="0"/>
              <a:t>Ett budskap per bild!</a:t>
            </a:r>
            <a:endParaRPr lang="sv-SE" dirty="0"/>
          </a:p>
        </p:txBody>
      </p:sp>
    </p:spTree>
    <p:extLst>
      <p:ext uri="{BB962C8B-B14F-4D97-AF65-F5344CB8AC3E}">
        <p14:creationId xmlns:p14="http://schemas.microsoft.com/office/powerpoint/2010/main" val="29133664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ogga: Bild &amp; punktlista -animering- Aqua">
    <p:bg>
      <p:bgPr>
        <a:solidFill>
          <a:srgbClr val="00A3AA"/>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smtClean="0"/>
              <a:t>Klicka på ikonen för att lägga till en bild. Tänk på att välja bilder som förmedlar rätt känsla och stödjer ditt budskap. Det gör att mottagaren lättare minns det du vill förmedla!</a:t>
            </a:r>
            <a:endParaRPr lang="sv-SE" dirty="0"/>
          </a:p>
        </p:txBody>
      </p:sp>
      <p:sp>
        <p:nvSpPr>
          <p:cNvPr id="8" name="Platshållare för innehåll 2"/>
          <p:cNvSpPr>
            <a:spLocks noGrp="1"/>
          </p:cNvSpPr>
          <p:nvPr>
            <p:ph idx="13" hasCustomPrompt="1"/>
          </p:nvPr>
        </p:nvSpPr>
        <p:spPr>
          <a:xfrm>
            <a:off x="6708773" y="3679456"/>
            <a:ext cx="4880700" cy="2919197"/>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Nivå 1 (Klicka här för att skriva in din punktlista. ANIMERING)</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tre punkter i listan)</a:t>
            </a:r>
            <a:endParaRPr lang="sv-SE" dirty="0"/>
          </a:p>
        </p:txBody>
      </p:sp>
      <p:sp>
        <p:nvSpPr>
          <p:cNvPr id="6" name="Rubrik 1"/>
          <p:cNvSpPr>
            <a:spLocks noGrp="1"/>
          </p:cNvSpPr>
          <p:nvPr>
            <p:ph type="ctrTitle" hasCustomPrompt="1"/>
          </p:nvPr>
        </p:nvSpPr>
        <p:spPr>
          <a:xfrm>
            <a:off x="6708773" y="2814953"/>
            <a:ext cx="4865547" cy="760043"/>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smtClean="0"/>
              <a:t>Kort rubrik (en rad)</a:t>
            </a:r>
            <a:endParaRPr lang="sv-SE" dirty="0"/>
          </a:p>
        </p:txBody>
      </p:sp>
    </p:spTree>
    <p:extLst>
      <p:ext uri="{BB962C8B-B14F-4D97-AF65-F5344CB8AC3E}">
        <p14:creationId xmlns:p14="http://schemas.microsoft.com/office/powerpoint/2010/main" val="390327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ga: Bild &amp; punktlista - Aqua">
    <p:bg>
      <p:bgPr>
        <a:solidFill>
          <a:schemeClr val="accent4"/>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bg1"/>
                </a:solidFill>
              </a:defRPr>
            </a:lvl1pPr>
          </a:lstStyle>
          <a:p>
            <a:r>
              <a:rPr lang="sv-SE" dirty="0" smtClean="0"/>
              <a:t>Klicka på ikonen för att lägga till en bild. Tänk på att välja bilder som förmedlar rätt känsla och stödjer ditt budskap. Det gör att mottagaren lättare minns det du vill förmedla!</a:t>
            </a:r>
            <a:endParaRPr lang="sv-SE" dirty="0"/>
          </a:p>
        </p:txBody>
      </p:sp>
      <p:sp>
        <p:nvSpPr>
          <p:cNvPr id="8" name="Rubrik 1"/>
          <p:cNvSpPr>
            <a:spLocks noGrp="1"/>
          </p:cNvSpPr>
          <p:nvPr>
            <p:ph type="ctrTitle" hasCustomPrompt="1"/>
          </p:nvPr>
        </p:nvSpPr>
        <p:spPr>
          <a:xfrm>
            <a:off x="6723926" y="2794769"/>
            <a:ext cx="4865547" cy="761821"/>
          </a:xfrm>
          <a:prstGeom prst="rect">
            <a:avLst/>
          </a:prstGeom>
        </p:spPr>
        <p:txBody>
          <a:bodyPr lIns="0" tIns="0" rIns="0" bIns="0" anchor="t" anchorCtr="0">
            <a:noAutofit/>
          </a:bodyPr>
          <a:lstStyle>
            <a:lvl1pPr algn="l">
              <a:lnSpc>
                <a:spcPct val="120000"/>
              </a:lnSpc>
              <a:defRPr sz="4000" baseline="0">
                <a:solidFill>
                  <a:schemeClr val="accent4">
                    <a:lumMod val="20000"/>
                    <a:lumOff val="80000"/>
                  </a:schemeClr>
                </a:solidFill>
                <a:latin typeface="Source Sans Pro Semibold" panose="020B0603030403020204" pitchFamily="34" charset="0"/>
                <a:ea typeface="Source Sans Pro Black" panose="020B0803030403020204" pitchFamily="34" charset="0"/>
              </a:defRPr>
            </a:lvl1pPr>
          </a:lstStyle>
          <a:p>
            <a:r>
              <a:rPr lang="sv-SE" dirty="0" smtClean="0"/>
              <a:t>Kort rubrik (en rad)</a:t>
            </a:r>
            <a:endParaRPr lang="sv-SE" dirty="0"/>
          </a:p>
        </p:txBody>
      </p:sp>
      <p:sp>
        <p:nvSpPr>
          <p:cNvPr id="6" name="Rubrik 1"/>
          <p:cNvSpPr txBox="1">
            <a:spLocks/>
          </p:cNvSpPr>
          <p:nvPr userDrawn="1"/>
        </p:nvSpPr>
        <p:spPr>
          <a:xfrm>
            <a:off x="6723926" y="2794769"/>
            <a:ext cx="4865547" cy="761821"/>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000" kern="1200" baseline="0">
                <a:solidFill>
                  <a:schemeClr val="tx1">
                    <a:lumMod val="75000"/>
                    <a:lumOff val="25000"/>
                  </a:schemeClr>
                </a:solidFill>
                <a:latin typeface="Source Sans Pro Semibold" panose="020B0603030403020204" pitchFamily="34" charset="0"/>
                <a:ea typeface="Source Sans Pro Black" panose="020B0803030403020204" pitchFamily="34" charset="0"/>
                <a:cs typeface="+mj-cs"/>
              </a:defRPr>
            </a:lvl1pPr>
          </a:lstStyle>
          <a:p>
            <a:r>
              <a:rPr lang="sv-SE" dirty="0" smtClean="0">
                <a:solidFill>
                  <a:schemeClr val="bg1"/>
                </a:solidFill>
              </a:rPr>
              <a:t>Kort rubrik (en rad)</a:t>
            </a:r>
            <a:endParaRPr lang="sv-SE" dirty="0">
              <a:solidFill>
                <a:schemeClr val="bg1"/>
              </a:solidFill>
            </a:endParaRPr>
          </a:p>
        </p:txBody>
      </p:sp>
      <p:sp>
        <p:nvSpPr>
          <p:cNvPr id="10" name="Platshållare för innehåll 2"/>
          <p:cNvSpPr>
            <a:spLocks noGrp="1"/>
          </p:cNvSpPr>
          <p:nvPr>
            <p:ph idx="13" hasCustomPrompt="1"/>
          </p:nvPr>
        </p:nvSpPr>
        <p:spPr>
          <a:xfrm>
            <a:off x="6708773" y="3679456"/>
            <a:ext cx="4880700" cy="2919197"/>
          </a:xfrm>
          <a:prstGeom prst="rect">
            <a:avLst/>
          </a:prstGeom>
        </p:spPr>
        <p:txBody>
          <a:bodyPr/>
          <a:lstStyle>
            <a:lvl1pPr>
              <a:spcAft>
                <a:spcPts val="600"/>
              </a:spcAft>
              <a:defRPr sz="24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Semibold" panose="020B0603030403020204" pitchFamily="34" charset="0"/>
                <a:ea typeface="Source Sans Pro Light" panose="020B0403030403020204" pitchFamily="34" charset="0"/>
              </a:defRPr>
            </a:lvl2pPr>
            <a:lvl3pPr>
              <a:spcAft>
                <a:spcPts val="600"/>
              </a:spcAft>
              <a:defRPr sz="2000" baseline="0">
                <a:solidFill>
                  <a:schemeClr val="bg1"/>
                </a:solidFill>
                <a:latin typeface="Source Sans Pro Semibold" panose="020B06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Nivå 1 (Klicka här för att skriva in din punktlista)</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tre punkter i listan)</a:t>
            </a:r>
            <a:endParaRPr lang="sv-SE" dirty="0"/>
          </a:p>
        </p:txBody>
      </p:sp>
    </p:spTree>
    <p:extLst>
      <p:ext uri="{BB962C8B-B14F-4D97-AF65-F5344CB8AC3E}">
        <p14:creationId xmlns:p14="http://schemas.microsoft.com/office/powerpoint/2010/main" val="67222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rgbClr val="81817F"/>
                      </p:to>
                    </p:animClr>
                  </p:sub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ogga: Punktlista - animering- Aqua">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rgbClr val="00A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p:cNvSpPr>
            <a:spLocks noGrp="1"/>
          </p:cNvSpPr>
          <p:nvPr>
            <p:ph type="ctrTitle" hasCustomPrompt="1"/>
          </p:nvPr>
        </p:nvSpPr>
        <p:spPr>
          <a:xfrm>
            <a:off x="1200151" y="2121348"/>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smtClean="0"/>
              <a:t>En kort rubrik (max en rad)</a:t>
            </a:r>
            <a:endParaRPr lang="sv-SE" dirty="0"/>
          </a:p>
        </p:txBody>
      </p:sp>
      <p:sp>
        <p:nvSpPr>
          <p:cNvPr id="8" name="Platshållare för innehåll 2"/>
          <p:cNvSpPr>
            <a:spLocks noGrp="1"/>
          </p:cNvSpPr>
          <p:nvPr>
            <p:ph idx="10" hasCustomPrompt="1"/>
          </p:nvPr>
        </p:nvSpPr>
        <p:spPr>
          <a:xfrm>
            <a:off x="1200151" y="3291495"/>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 Animering av punkter i denna mall.)</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endParaRPr lang="sv-SE" dirty="0"/>
          </a:p>
        </p:txBody>
      </p:sp>
    </p:spTree>
    <p:extLst>
      <p:ext uri="{BB962C8B-B14F-4D97-AF65-F5344CB8AC3E}">
        <p14:creationId xmlns:p14="http://schemas.microsoft.com/office/powerpoint/2010/main" val="243796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Lst>
      </p:bldP>
    </p:bldLst>
  </p:timing>
  <p:extLst mod="1">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ga: Punktlista - Aqua">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1" name="Rubrik 1"/>
          <p:cNvSpPr>
            <a:spLocks noGrp="1"/>
          </p:cNvSpPr>
          <p:nvPr>
            <p:ph type="ctrTitle" hasCustomPrompt="1"/>
          </p:nvPr>
        </p:nvSpPr>
        <p:spPr>
          <a:xfrm>
            <a:off x="1200151" y="2616200"/>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smtClean="0"/>
              <a:t>En kort rubrik (max en rad)</a:t>
            </a:r>
            <a:endParaRPr lang="sv-SE" dirty="0"/>
          </a:p>
        </p:txBody>
      </p:sp>
      <p:sp>
        <p:nvSpPr>
          <p:cNvPr id="12" name="Platshållare för innehåll 2"/>
          <p:cNvSpPr>
            <a:spLocks noGrp="1"/>
          </p:cNvSpPr>
          <p:nvPr>
            <p:ph idx="10" hasCustomPrompt="1"/>
          </p:nvPr>
        </p:nvSpPr>
        <p:spPr>
          <a:xfrm>
            <a:off x="1200151" y="3695701"/>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endParaRPr lang="sv-SE" dirty="0"/>
          </a:p>
        </p:txBody>
      </p:sp>
    </p:spTree>
    <p:extLst>
      <p:ext uri="{BB962C8B-B14F-4D97-AF65-F5344CB8AC3E}">
        <p14:creationId xmlns:p14="http://schemas.microsoft.com/office/powerpoint/2010/main" val="39434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Lst>
      </p:bldP>
    </p:bldLst>
  </p:timing>
  <p:extLst mod="1">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ga: Bildsid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bild 4"/>
          <p:cNvSpPr>
            <a:spLocks noGrp="1"/>
          </p:cNvSpPr>
          <p:nvPr>
            <p:ph type="pic" sz="quarter" idx="10" hasCustomPrompt="1"/>
          </p:nvPr>
        </p:nvSpPr>
        <p:spPr>
          <a:xfrm>
            <a:off x="0" y="1764000"/>
            <a:ext cx="12192000" cy="5094000"/>
          </a:xfrm>
          <a:prstGeom prst="rect">
            <a:avLst/>
          </a:prstGeom>
        </p:spPr>
        <p:txBody>
          <a:bodyPr/>
          <a:lstStyle>
            <a:lvl1pPr>
              <a:defRPr baseline="0"/>
            </a:lvl1pPr>
          </a:lstStyle>
          <a:p>
            <a:r>
              <a:rPr lang="sv-SE" dirty="0" smtClean="0"/>
              <a:t>Klicka på ikonen för att lägga till en bild. Tänk på att välja bilder som förmedlar en känsla. Det gör att mottagaren lättare kommer ihåg ditt budskap!</a:t>
            </a: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10"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smtClean="0"/>
              <a:t>En kort budskap till bilden</a:t>
            </a:r>
            <a:endParaRPr lang="sv-SE" dirty="0"/>
          </a:p>
        </p:txBody>
      </p:sp>
    </p:spTree>
    <p:extLst>
      <p:ext uri="{BB962C8B-B14F-4D97-AF65-F5344CB8AC3E}">
        <p14:creationId xmlns:p14="http://schemas.microsoft.com/office/powerpoint/2010/main" val="10696018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orient="horz" pos="210" userDrawn="1">
          <p15:clr>
            <a:srgbClr val="FBAE40"/>
          </p15:clr>
        </p15:guide>
        <p15:guide id="3" orient="horz" pos="913" userDrawn="1">
          <p15:clr>
            <a:srgbClr val="FBAE40"/>
          </p15:clr>
        </p15:guide>
        <p15:guide id="5" pos="746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ogga: Punktlista 2 -animering- Aqua">
    <p:bg>
      <p:bgPr>
        <a:solidFill>
          <a:srgbClr val="00A3AA"/>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1200151" y="2975914"/>
            <a:ext cx="7956550" cy="2818449"/>
          </a:xfrm>
          <a:prstGeom prst="rect">
            <a:avLst/>
          </a:prstGeom>
        </p:spPr>
        <p:txBody>
          <a:bodyPr/>
          <a:lstStyle>
            <a:lvl1pPr>
              <a:spcAft>
                <a:spcPts val="600"/>
              </a:spcAft>
              <a:defRPr sz="2800" b="0" baseline="0">
                <a:solidFill>
                  <a:schemeClr val="bg1"/>
                </a:solidFill>
                <a:latin typeface="Source Sans Pro Semibold" panose="020B0603030403020204" pitchFamily="34" charset="0"/>
              </a:defRPr>
            </a:lvl1pPr>
            <a:lvl2pPr>
              <a:spcAft>
                <a:spcPts val="600"/>
              </a:spcAft>
              <a:defRPr sz="24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 Animering av punkter i denna mall.)</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p>
          <a:p>
            <a:pPr lvl="3"/>
            <a:endParaRPr lang="sv-SE" dirty="0" smtClean="0"/>
          </a:p>
          <a:p>
            <a:pPr lvl="3"/>
            <a:endParaRPr lang="sv-SE" dirty="0"/>
          </a:p>
        </p:txBody>
      </p:sp>
      <p:sp>
        <p:nvSpPr>
          <p:cNvPr id="7" name="Rubrik 1"/>
          <p:cNvSpPr>
            <a:spLocks noGrp="1"/>
          </p:cNvSpPr>
          <p:nvPr>
            <p:ph type="ctrTitle" hasCustomPrompt="1"/>
          </p:nvPr>
        </p:nvSpPr>
        <p:spPr>
          <a:xfrm>
            <a:off x="1200151" y="1983884"/>
            <a:ext cx="7956549" cy="894080"/>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smtClean="0"/>
              <a:t>En kort rubrik (max en rad)</a:t>
            </a:r>
            <a:endParaRPr lang="sv-SE" dirty="0"/>
          </a:p>
        </p:txBody>
      </p:sp>
    </p:spTree>
    <p:extLst>
      <p:ext uri="{BB962C8B-B14F-4D97-AF65-F5344CB8AC3E}">
        <p14:creationId xmlns:p14="http://schemas.microsoft.com/office/powerpoint/2010/main" val="415026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ga: Punktlista 2 - Aqua">
    <p:bg>
      <p:bgPr>
        <a:solidFill>
          <a:schemeClr val="accent4"/>
        </a:solidFill>
        <a:effectLst/>
      </p:bgPr>
    </p:bg>
    <p:spTree>
      <p:nvGrpSpPr>
        <p:cNvPr id="1" name=""/>
        <p:cNvGrpSpPr/>
        <p:nvPr/>
      </p:nvGrpSpPr>
      <p:grpSpPr>
        <a:xfrm>
          <a:off x="0" y="0"/>
          <a:ext cx="0" cy="0"/>
          <a:chOff x="0" y="0"/>
          <a:chExt cx="0" cy="0"/>
        </a:xfrm>
      </p:grpSpPr>
      <p:sp>
        <p:nvSpPr>
          <p:cNvPr id="4" name="Rubrik 1"/>
          <p:cNvSpPr>
            <a:spLocks noGrp="1"/>
          </p:cNvSpPr>
          <p:nvPr>
            <p:ph type="ctrTitle" hasCustomPrompt="1"/>
          </p:nvPr>
        </p:nvSpPr>
        <p:spPr>
          <a:xfrm>
            <a:off x="1200151" y="2616200"/>
            <a:ext cx="7956549" cy="812800"/>
          </a:xfrm>
          <a:prstGeom prst="rect">
            <a:avLst/>
          </a:prstGeom>
        </p:spPr>
        <p:txBody>
          <a:bodyPr lIns="0" tIns="0" rIns="0" bIns="0" anchor="t" anchorCtr="0">
            <a:noAutofit/>
          </a:bodyPr>
          <a:lstStyle>
            <a:lvl1pPr algn="l">
              <a:lnSpc>
                <a:spcPct val="120000"/>
              </a:lnSpc>
              <a:defRPr sz="4800" baseline="0">
                <a:solidFill>
                  <a:schemeClr val="bg1"/>
                </a:solidFill>
                <a:latin typeface="Source Sans Pro Semibold" charset="0"/>
              </a:defRPr>
            </a:lvl1pPr>
          </a:lstStyle>
          <a:p>
            <a:r>
              <a:rPr lang="sv-SE" dirty="0" smtClean="0"/>
              <a:t>En kort rubrik (max en rad)</a:t>
            </a:r>
            <a:endParaRPr lang="sv-SE" dirty="0"/>
          </a:p>
        </p:txBody>
      </p:sp>
      <p:sp>
        <p:nvSpPr>
          <p:cNvPr id="5" name="Platshållare för innehåll 2"/>
          <p:cNvSpPr>
            <a:spLocks noGrp="1"/>
          </p:cNvSpPr>
          <p:nvPr>
            <p:ph idx="10" hasCustomPrompt="1"/>
          </p:nvPr>
        </p:nvSpPr>
        <p:spPr>
          <a:xfrm>
            <a:off x="1200151" y="3695701"/>
            <a:ext cx="7956550" cy="2562226"/>
          </a:xfrm>
          <a:prstGeom prst="rect">
            <a:avLst/>
          </a:prstGeom>
        </p:spPr>
        <p:txBody>
          <a:bodyPr/>
          <a:lstStyle>
            <a:lvl1pPr>
              <a:spcAft>
                <a:spcPts val="600"/>
              </a:spcAft>
              <a:defRPr sz="2800" b="0" baseline="0">
                <a:solidFill>
                  <a:schemeClr val="bg1"/>
                </a:solidFill>
                <a:latin typeface="Source Sans Pro Semibold" panose="020B0603030403020204" pitchFamily="34" charset="0"/>
              </a:defRPr>
            </a:lvl1pPr>
            <a:lvl2pPr>
              <a:spcAft>
                <a:spcPts val="600"/>
              </a:spcAft>
              <a:defRPr sz="24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endParaRPr lang="sv-SE" dirty="0"/>
          </a:p>
        </p:txBody>
      </p:sp>
    </p:spTree>
    <p:extLst>
      <p:ext uri="{BB962C8B-B14F-4D97-AF65-F5344CB8AC3E}">
        <p14:creationId xmlns:p14="http://schemas.microsoft.com/office/powerpoint/2010/main" val="327479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rgbClr val="969696"/>
                      </p:to>
                    </p:animClr>
                  </p:sub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ga: Tom färgad platta - Aqua">
    <p:bg>
      <p:bgPr>
        <a:solidFill>
          <a:srgbClr val="00A3A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8640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ogga: Valbara objekt -animering- Aqua">
    <p:bg>
      <p:bgPr>
        <a:solidFill>
          <a:srgbClr val="00A3AA"/>
        </a:solid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723926" y="2492375"/>
            <a:ext cx="4865547" cy="936625"/>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smtClean="0"/>
              <a:t>Rubriknivå 2 – 1 rad</a:t>
            </a:r>
            <a:endParaRPr lang="sv-SE" dirty="0"/>
          </a:p>
        </p:txBody>
      </p:sp>
      <p:sp>
        <p:nvSpPr>
          <p:cNvPr id="11" name="Platshållare för innehåll 2"/>
          <p:cNvSpPr>
            <a:spLocks noGrp="1"/>
          </p:cNvSpPr>
          <p:nvPr>
            <p:ph idx="12" hasCustomPrompt="1"/>
          </p:nvPr>
        </p:nvSpPr>
        <p:spPr>
          <a:xfrm>
            <a:off x="6708773" y="3657600"/>
            <a:ext cx="4859339" cy="2575259"/>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Klicka här för att ändra format på bakgrundstexten. Animering.</a:t>
            </a:r>
          </a:p>
          <a:p>
            <a:pPr lvl="1"/>
            <a:r>
              <a:rPr lang="sv-SE" dirty="0" smtClean="0"/>
              <a:t>Nivå två</a:t>
            </a:r>
          </a:p>
          <a:p>
            <a:pPr lvl="2"/>
            <a:r>
              <a:rPr lang="sv-SE" dirty="0" smtClean="0"/>
              <a:t>Nivå tre</a:t>
            </a:r>
          </a:p>
          <a:p>
            <a:pPr lvl="3"/>
            <a:r>
              <a:rPr lang="sv-SE" dirty="0" smtClean="0"/>
              <a:t>Nivå fyra</a:t>
            </a:r>
          </a:p>
        </p:txBody>
      </p:sp>
      <p:sp>
        <p:nvSpPr>
          <p:cNvPr id="3" name="Platshållare för innehåll 2"/>
          <p:cNvSpPr>
            <a:spLocks noGrp="1"/>
          </p:cNvSpPr>
          <p:nvPr>
            <p:ph sz="quarter" idx="13" hasCustomPrompt="1"/>
          </p:nvPr>
        </p:nvSpPr>
        <p:spPr>
          <a:xfrm>
            <a:off x="587375" y="2489534"/>
            <a:ext cx="4895850" cy="3743325"/>
          </a:xfrm>
          <a:prstGeom prst="rect">
            <a:avLst/>
          </a:prstGeom>
        </p:spPr>
        <p:txBody>
          <a:bodyPr/>
          <a:lstStyle>
            <a:lvl1pPr>
              <a:defRPr baseline="0">
                <a:solidFill>
                  <a:schemeClr val="bg1"/>
                </a:solidFill>
              </a:defRPr>
            </a:lvl1pPr>
          </a:lstStyle>
          <a:p>
            <a:pPr lvl="0"/>
            <a:r>
              <a:rPr lang="sv-SE" dirty="0" smtClean="0"/>
              <a:t>Klicka och lägg till ett objekt. Välj mellan tabell, diagram, smart-art, bild, eller webblänk.</a:t>
            </a:r>
            <a:endParaRPr lang="sv-SE" dirty="0"/>
          </a:p>
        </p:txBody>
      </p:sp>
    </p:spTree>
    <p:extLst>
      <p:ext uri="{BB962C8B-B14F-4D97-AF65-F5344CB8AC3E}">
        <p14:creationId xmlns:p14="http://schemas.microsoft.com/office/powerpoint/2010/main" val="66061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81817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1" end="1"/>
                                            </p:txEl>
                                          </p:spTgt>
                                        </p:tgtEl>
                                        <p:attrNameLst>
                                          <p:attrName>ppt_c</p:attrName>
                                        </p:attrNameLst>
                                      </p:cBhvr>
                                      <p:to>
                                        <a:srgbClr val="81817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2" end="2"/>
                                            </p:txEl>
                                          </p:spTgt>
                                        </p:tgtEl>
                                        <p:attrNameLst>
                                          <p:attrName>ppt_c</p:attrName>
                                        </p:attrNameLst>
                                      </p:cBhvr>
                                      <p:to>
                                        <a:srgbClr val="81817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3" end="3"/>
                                            </p:txEl>
                                          </p:spTgt>
                                        </p:tgtEl>
                                        <p:attrNameLst>
                                          <p:attrName>ppt_c</p:attrName>
                                        </p:attrNameLst>
                                      </p:cBhvr>
                                      <p:to>
                                        <a:srgbClr val="81817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rgbClr val="81817F"/>
                      </p:to>
                    </p:animClr>
                  </p:sub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Logga: Valbara objekt - Skiffer">
    <p:bg>
      <p:bgPr>
        <a:solidFill>
          <a:srgbClr val="00A3AA"/>
        </a:solid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723926" y="2492375"/>
            <a:ext cx="4865547" cy="936625"/>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smtClean="0"/>
              <a:t>Rubriknivå 2 – 1 rad</a:t>
            </a:r>
            <a:endParaRPr lang="sv-SE" dirty="0"/>
          </a:p>
        </p:txBody>
      </p:sp>
      <p:sp>
        <p:nvSpPr>
          <p:cNvPr id="11" name="Platshållare för innehåll 2"/>
          <p:cNvSpPr>
            <a:spLocks noGrp="1"/>
          </p:cNvSpPr>
          <p:nvPr>
            <p:ph idx="12" hasCustomPrompt="1"/>
          </p:nvPr>
        </p:nvSpPr>
        <p:spPr>
          <a:xfrm>
            <a:off x="6708773" y="3657600"/>
            <a:ext cx="4859339" cy="2575259"/>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p:txBody>
      </p:sp>
      <p:sp>
        <p:nvSpPr>
          <p:cNvPr id="3" name="Platshållare för innehåll 2"/>
          <p:cNvSpPr>
            <a:spLocks noGrp="1"/>
          </p:cNvSpPr>
          <p:nvPr>
            <p:ph sz="quarter" idx="13" hasCustomPrompt="1"/>
          </p:nvPr>
        </p:nvSpPr>
        <p:spPr>
          <a:xfrm>
            <a:off x="587375" y="2489534"/>
            <a:ext cx="4895850" cy="3743325"/>
          </a:xfrm>
          <a:prstGeom prst="rect">
            <a:avLst/>
          </a:prstGeom>
        </p:spPr>
        <p:txBody>
          <a:bodyPr/>
          <a:lstStyle>
            <a:lvl1pPr>
              <a:defRPr baseline="0">
                <a:solidFill>
                  <a:schemeClr val="bg1"/>
                </a:solidFill>
              </a:defRPr>
            </a:lvl1pPr>
          </a:lstStyle>
          <a:p>
            <a:pPr lvl="0"/>
            <a:r>
              <a:rPr lang="sv-SE" dirty="0" smtClean="0"/>
              <a:t>Klicka och lägg till ett objekt. Välj mellan tabell, diagram, smart-art, bild, eller webblänk.</a:t>
            </a:r>
            <a:endParaRPr lang="sv-SE" dirty="0"/>
          </a:p>
        </p:txBody>
      </p:sp>
    </p:spTree>
    <p:extLst>
      <p:ext uri="{BB962C8B-B14F-4D97-AF65-F5344CB8AC3E}">
        <p14:creationId xmlns:p14="http://schemas.microsoft.com/office/powerpoint/2010/main" val="307884805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ga: Titelsida - Vit">
    <p:bg>
      <p:bgPr>
        <a:solidFill>
          <a:schemeClr val="bg1"/>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6" y="333375"/>
            <a:ext cx="948353" cy="1094400"/>
          </a:xfrm>
          <a:prstGeom prst="rect">
            <a:avLst/>
          </a:prstGeom>
        </p:spPr>
      </p:pic>
      <p:sp>
        <p:nvSpPr>
          <p:cNvPr id="5" name="Rubrik 1"/>
          <p:cNvSpPr>
            <a:spLocks noGrp="1"/>
          </p:cNvSpPr>
          <p:nvPr>
            <p:ph type="ctrTitle" hasCustomPrompt="1"/>
          </p:nvPr>
        </p:nvSpPr>
        <p:spPr>
          <a:xfrm>
            <a:off x="587375" y="4365625"/>
            <a:ext cx="8580688" cy="1402129"/>
          </a:xfrm>
          <a:prstGeom prst="rect">
            <a:avLst/>
          </a:prstGeom>
        </p:spPr>
        <p:txBody>
          <a:bodyPr lIns="0" tIns="0" rIns="0" bIns="0" anchor="t" anchorCtr="0">
            <a:noAutofit/>
          </a:bodyPr>
          <a:lstStyle>
            <a:lvl1pPr algn="l">
              <a:lnSpc>
                <a:spcPct val="100000"/>
              </a:lnSpc>
              <a:defRPr lang="sv-SE" b="0" baseline="0" dirty="0">
                <a:solidFill>
                  <a:schemeClr val="tx1"/>
                </a:solidFill>
                <a:latin typeface="Source Sans Pro Semibold" panose="020B0603030403020204" pitchFamily="34" charset="0"/>
              </a:defRPr>
            </a:lvl1pPr>
          </a:lstStyle>
          <a:p>
            <a:r>
              <a:rPr lang="sv-SE" dirty="0" smtClean="0"/>
              <a:t>Rubrik till förstasidan (max 2 rader)</a:t>
            </a:r>
            <a:br>
              <a:rPr lang="sv-SE" dirty="0" smtClean="0"/>
            </a:br>
            <a:r>
              <a:rPr lang="sv-SE" dirty="0" smtClean="0"/>
              <a:t>Här ska alltid loggan vara med.</a:t>
            </a:r>
            <a:endParaRPr lang="sv-SE" dirty="0"/>
          </a:p>
        </p:txBody>
      </p:sp>
      <p:sp>
        <p:nvSpPr>
          <p:cNvPr id="7" name="Platshållare för text 2"/>
          <p:cNvSpPr>
            <a:spLocks noGrp="1"/>
          </p:cNvSpPr>
          <p:nvPr>
            <p:ph type="body" sz="quarter" idx="10" hasCustomPrompt="1"/>
          </p:nvPr>
        </p:nvSpPr>
        <p:spPr>
          <a:xfrm>
            <a:off x="587375" y="5932488"/>
            <a:ext cx="8580688" cy="304800"/>
          </a:xfrm>
          <a:prstGeom prst="rect">
            <a:avLst/>
          </a:prstGeom>
        </p:spPr>
        <p:txBody>
          <a:bodyPr lIns="0" tIns="0" rIns="0" bIns="0" anchor="b"/>
          <a:lstStyle>
            <a:lvl1pPr marL="0" indent="0">
              <a:buNone/>
              <a:defRPr sz="2000" spc="40" baseline="0">
                <a:solidFill>
                  <a:schemeClr val="tx1"/>
                </a:solidFill>
                <a:latin typeface="Source Sans Pro" panose="020B0503030403020204" pitchFamily="34" charset="0"/>
                <a:ea typeface="Source Sans Pro" panose="020B0503030403020204" pitchFamily="34" charset="0"/>
              </a:defRPr>
            </a:lvl1pPr>
            <a:lvl2pPr marL="457200" indent="0">
              <a:buNone/>
              <a:defRPr>
                <a:latin typeface="Source Sans Pro Semibold" panose="020B0603030403020204" pitchFamily="34" charset="0"/>
              </a:defRPr>
            </a:lvl2pPr>
            <a:lvl3pPr marL="914400" indent="0">
              <a:buNone/>
              <a:defRPr>
                <a:latin typeface="Source Sans Pro Semibold" panose="020B0603030403020204" pitchFamily="34" charset="0"/>
              </a:defRPr>
            </a:lvl3pPr>
            <a:lvl4pPr marL="1371600" indent="0">
              <a:buNone/>
              <a:defRPr>
                <a:latin typeface="Source Sans Pro Semibold" panose="020B0603030403020204" pitchFamily="34" charset="0"/>
              </a:defRPr>
            </a:lvl4pPr>
            <a:lvl5pPr marL="1828800" indent="0">
              <a:buNone/>
              <a:defRPr>
                <a:latin typeface="Source Sans Pro Semibold" panose="020B0603030403020204" pitchFamily="34" charset="0"/>
              </a:defRPr>
            </a:lvl5pPr>
          </a:lstStyle>
          <a:p>
            <a:pPr lvl="0"/>
            <a:r>
              <a:rPr lang="sv-SE" dirty="0" smtClean="0"/>
              <a:t>EVENTUELL UNDERRUBRIK </a:t>
            </a:r>
            <a:fld id="{940E1542-7246-4B13-82D8-7F1DB91D9AAB}" type="datetime1">
              <a:rPr lang="sv-SE" smtClean="0"/>
              <a:t>2016-06-14</a:t>
            </a:fld>
            <a:endParaRPr lang="sv-SE" dirty="0"/>
          </a:p>
        </p:txBody>
      </p:sp>
    </p:spTree>
    <p:extLst>
      <p:ext uri="{BB962C8B-B14F-4D97-AF65-F5344CB8AC3E}">
        <p14:creationId xmlns:p14="http://schemas.microsoft.com/office/powerpoint/2010/main" val="166874474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7469" userDrawn="1">
          <p15:clr>
            <a:srgbClr val="FBAE40"/>
          </p15:clr>
        </p15:guide>
        <p15:guide id="2" orient="horz" pos="21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ga: Bildsid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sp>
        <p:nvSpPr>
          <p:cNvPr id="5" name="Platshållare för bild 4"/>
          <p:cNvSpPr>
            <a:spLocks noGrp="1"/>
          </p:cNvSpPr>
          <p:nvPr>
            <p:ph type="pic" sz="quarter" idx="10" hasCustomPrompt="1"/>
          </p:nvPr>
        </p:nvSpPr>
        <p:spPr>
          <a:xfrm>
            <a:off x="0" y="1784188"/>
            <a:ext cx="12192000" cy="5073812"/>
          </a:xfrm>
          <a:prstGeom prst="rect">
            <a:avLst/>
          </a:prstGeom>
        </p:spPr>
        <p:txBody>
          <a:bodyPr/>
          <a:lstStyle/>
          <a:p>
            <a:r>
              <a:rPr lang="sv-SE" dirty="0" smtClean="0"/>
              <a:t>Klicka på ikonen för att lägga till en bild. Tänk på att välja bilder som förmedlar en känsla. Det gör att mottagaren lättare kommer ihåg ditt budskap!</a:t>
            </a:r>
            <a:endParaRPr lang="sv-SE" dirty="0"/>
          </a:p>
        </p:txBody>
      </p:sp>
      <p:sp>
        <p:nvSpPr>
          <p:cNvPr id="8" name="Rubrik 1"/>
          <p:cNvSpPr>
            <a:spLocks noGrp="1"/>
          </p:cNvSpPr>
          <p:nvPr>
            <p:ph type="ctrTitle" hasCustomPrompt="1"/>
          </p:nvPr>
        </p:nvSpPr>
        <p:spPr>
          <a:xfrm>
            <a:off x="334963" y="620713"/>
            <a:ext cx="9414679" cy="1059231"/>
          </a:xfrm>
          <a:prstGeom prst="rect">
            <a:avLst/>
          </a:prstGeom>
        </p:spPr>
        <p:txBody>
          <a:bodyPr lIns="0" tIns="0" rIns="0" bIns="0" anchor="b" anchorCtr="0">
            <a:noAutofit/>
          </a:bodyPr>
          <a:lstStyle>
            <a:lvl1pPr algn="l">
              <a:lnSpc>
                <a:spcPct val="120000"/>
              </a:lnSpc>
              <a:defRPr sz="4800" baseline="0">
                <a:solidFill>
                  <a:schemeClr val="tx1">
                    <a:lumMod val="65000"/>
                    <a:lumOff val="35000"/>
                  </a:schemeClr>
                </a:solidFill>
                <a:latin typeface="Source Sans Pro Semibold" charset="0"/>
              </a:defRPr>
            </a:lvl1pPr>
          </a:lstStyle>
          <a:p>
            <a:r>
              <a:rPr lang="sv-SE" dirty="0" smtClean="0"/>
              <a:t>En kort budskap till bilden</a:t>
            </a:r>
            <a:endParaRPr lang="sv-SE" dirty="0"/>
          </a:p>
        </p:txBody>
      </p:sp>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Tree>
    <p:extLst>
      <p:ext uri="{BB962C8B-B14F-4D97-AF65-F5344CB8AC3E}">
        <p14:creationId xmlns:p14="http://schemas.microsoft.com/office/powerpoint/2010/main" val="19955660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ga: Ett budskap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3"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tx2"/>
                </a:solidFill>
                <a:latin typeface="Source Sans Pro Black" panose="020B0803030403020204" pitchFamily="34" charset="0"/>
                <a:ea typeface="Source Sans Pro Black" panose="020B0803030403020204" pitchFamily="34" charset="0"/>
              </a:defRPr>
            </a:lvl1pPr>
          </a:lstStyle>
          <a:p>
            <a:r>
              <a:rPr lang="sv-SE" dirty="0" smtClean="0"/>
              <a:t>Ett budskap per bild!</a:t>
            </a:r>
            <a:endParaRPr lang="sv-SE" dirty="0"/>
          </a:p>
        </p:txBody>
      </p:sp>
    </p:spTree>
    <p:extLst>
      <p:ext uri="{BB962C8B-B14F-4D97-AF65-F5344CB8AC3E}">
        <p14:creationId xmlns:p14="http://schemas.microsoft.com/office/powerpoint/2010/main" val="365906432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smtClean="0"/>
              <a:t>Klicka på ikonen för att lägga till en bild. Tänk på att välja bilder som förmedlar rätt känsla och stödjer ditt budskap. Det gör att mottagaren lättare minns det du vill förmedla!</a:t>
            </a: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7" name="Rubrik 1"/>
          <p:cNvSpPr>
            <a:spLocks noGrp="1"/>
          </p:cNvSpPr>
          <p:nvPr>
            <p:ph type="ctrTitle" hasCustomPrompt="1"/>
          </p:nvPr>
        </p:nvSpPr>
        <p:spPr>
          <a:xfrm>
            <a:off x="6723926" y="2794769"/>
            <a:ext cx="4865547" cy="761821"/>
          </a:xfrm>
          <a:prstGeom prst="rect">
            <a:avLst/>
          </a:prstGeom>
        </p:spPr>
        <p:txBody>
          <a:bodyPr lIns="0" tIns="0" rIns="0" bIns="0" anchor="t" anchorCtr="0">
            <a:noAutofit/>
          </a:bodyPr>
          <a:lstStyle>
            <a:lvl1pPr algn="l">
              <a:lnSpc>
                <a:spcPct val="120000"/>
              </a:lnSpc>
              <a:defRPr sz="4000" baseline="0">
                <a:solidFill>
                  <a:schemeClr val="tx1">
                    <a:lumMod val="75000"/>
                    <a:lumOff val="25000"/>
                  </a:schemeClr>
                </a:solidFill>
                <a:latin typeface="Source Sans Pro Semibold" panose="020B0603030403020204" pitchFamily="34" charset="0"/>
                <a:ea typeface="Source Sans Pro Black" panose="020B0803030403020204" pitchFamily="34" charset="0"/>
              </a:defRPr>
            </a:lvl1pPr>
          </a:lstStyle>
          <a:p>
            <a:r>
              <a:rPr lang="sv-SE" dirty="0" smtClean="0"/>
              <a:t>Kort rubrik (en rad)</a:t>
            </a:r>
            <a:endParaRPr lang="sv-SE" dirty="0"/>
          </a:p>
        </p:txBody>
      </p:sp>
      <p:sp>
        <p:nvSpPr>
          <p:cNvPr id="8" name="Platshållare för innehåll 2"/>
          <p:cNvSpPr>
            <a:spLocks noGrp="1"/>
          </p:cNvSpPr>
          <p:nvPr>
            <p:ph idx="12" hasCustomPrompt="1"/>
          </p:nvPr>
        </p:nvSpPr>
        <p:spPr>
          <a:xfrm>
            <a:off x="6708773" y="3679456"/>
            <a:ext cx="4859339" cy="2919197"/>
          </a:xfrm>
          <a:prstGeom prst="rect">
            <a:avLst/>
          </a:prstGeom>
        </p:spPr>
        <p:txBody>
          <a:bodyPr/>
          <a:lstStyle>
            <a:lvl1pPr>
              <a:spcAft>
                <a:spcPts val="600"/>
              </a:spcAft>
              <a:defRPr sz="22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Nivå 1 (Klicka här för att skriva in din punktlista. Animering.)</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tre punkter i listan)</a:t>
            </a:r>
            <a:endParaRPr lang="sv-SE" dirty="0"/>
          </a:p>
        </p:txBody>
      </p:sp>
    </p:spTree>
    <p:extLst>
      <p:ext uri="{BB962C8B-B14F-4D97-AF65-F5344CB8AC3E}">
        <p14:creationId xmlns:p14="http://schemas.microsoft.com/office/powerpoint/2010/main" val="108370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ogga: Bild &amp; punktlista - Vit">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a:solidFill>
                  <a:schemeClr val="tx1"/>
                </a:solidFill>
              </a:defRPr>
            </a:lvl1pPr>
          </a:lstStyle>
          <a:p>
            <a:r>
              <a:rPr lang="sv-SE" dirty="0" smtClean="0"/>
              <a:t>Klicka på ikonen för att lägga till en bild. Tänk på att välja bilder som förmedlar rätt känsla och stödjer ditt budskap. Det gör att mottagaren lättare minns det du vill förmedla!</a:t>
            </a:r>
            <a:endParaRPr lang="sv-SE" dirty="0"/>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7" name="Rubrik 1"/>
          <p:cNvSpPr>
            <a:spLocks noGrp="1"/>
          </p:cNvSpPr>
          <p:nvPr>
            <p:ph type="ctrTitle" hasCustomPrompt="1"/>
          </p:nvPr>
        </p:nvSpPr>
        <p:spPr>
          <a:xfrm>
            <a:off x="6723926" y="2794769"/>
            <a:ext cx="4865547" cy="761821"/>
          </a:xfrm>
          <a:prstGeom prst="rect">
            <a:avLst/>
          </a:prstGeom>
        </p:spPr>
        <p:txBody>
          <a:bodyPr lIns="0" tIns="0" rIns="0" bIns="0" anchor="t" anchorCtr="0">
            <a:noAutofit/>
          </a:bodyPr>
          <a:lstStyle>
            <a:lvl1pPr algn="l">
              <a:lnSpc>
                <a:spcPct val="120000"/>
              </a:lnSpc>
              <a:defRPr sz="4000" baseline="0">
                <a:solidFill>
                  <a:schemeClr val="tx1">
                    <a:lumMod val="75000"/>
                    <a:lumOff val="25000"/>
                  </a:schemeClr>
                </a:solidFill>
                <a:latin typeface="Source Sans Pro Semibold" panose="020B0603030403020204" pitchFamily="34" charset="0"/>
                <a:ea typeface="Source Sans Pro Black" panose="020B0803030403020204" pitchFamily="34" charset="0"/>
              </a:defRPr>
            </a:lvl1pPr>
          </a:lstStyle>
          <a:p>
            <a:r>
              <a:rPr lang="sv-SE" dirty="0" smtClean="0"/>
              <a:t>Kort rubrik (en rad)</a:t>
            </a:r>
            <a:endParaRPr lang="sv-SE" dirty="0"/>
          </a:p>
        </p:txBody>
      </p:sp>
      <p:sp>
        <p:nvSpPr>
          <p:cNvPr id="8" name="Platshållare för innehåll 2"/>
          <p:cNvSpPr>
            <a:spLocks noGrp="1"/>
          </p:cNvSpPr>
          <p:nvPr>
            <p:ph idx="12" hasCustomPrompt="1"/>
          </p:nvPr>
        </p:nvSpPr>
        <p:spPr>
          <a:xfrm>
            <a:off x="6708773" y="3679456"/>
            <a:ext cx="4859339" cy="2919197"/>
          </a:xfrm>
          <a:prstGeom prst="rect">
            <a:avLst/>
          </a:prstGeom>
        </p:spPr>
        <p:txBody>
          <a:bodyPr/>
          <a:lstStyle>
            <a:lvl1pPr>
              <a:spcAft>
                <a:spcPts val="600"/>
              </a:spcAft>
              <a:defRPr sz="22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Nivå 1 (Klicka här för att skriva in din punktlista.)</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tre punkter i listan)</a:t>
            </a:r>
            <a:endParaRPr lang="sv-SE" dirty="0"/>
          </a:p>
        </p:txBody>
      </p:sp>
    </p:spTree>
    <p:extLst>
      <p:ext uri="{BB962C8B-B14F-4D97-AF65-F5344CB8AC3E}">
        <p14:creationId xmlns:p14="http://schemas.microsoft.com/office/powerpoint/2010/main" val="3004046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ga: Ett budskap - Skiffer">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87375" y="2492375"/>
            <a:ext cx="7728194" cy="3781425"/>
          </a:xfrm>
          <a:prstGeom prst="rect">
            <a:avLst/>
          </a:prstGeom>
        </p:spPr>
        <p:txBody>
          <a:bodyPr lIns="0" tIns="0" rIns="0" bIns="0" anchor="b" anchorCtr="0">
            <a:noAutofit/>
          </a:bodyPr>
          <a:lstStyle>
            <a:lvl1pPr algn="l">
              <a:lnSpc>
                <a:spcPts val="10000"/>
              </a:lnSpc>
              <a:defRPr lang="sv-SE" sz="9600" b="0" baseline="0" dirty="0">
                <a:solidFill>
                  <a:schemeClr val="bg1"/>
                </a:solidFill>
                <a:latin typeface="Source Sans Pro Black" panose="020B0803030403020204" pitchFamily="34" charset="0"/>
                <a:ea typeface="Source Sans Pro Black" panose="020B0803030403020204" pitchFamily="34" charset="0"/>
              </a:defRPr>
            </a:lvl1pPr>
          </a:lstStyle>
          <a:p>
            <a:r>
              <a:rPr lang="sv-SE" dirty="0" smtClean="0"/>
              <a:t>Ett budskap per bild!</a:t>
            </a:r>
            <a:endParaRPr lang="sv-SE" dirty="0"/>
          </a:p>
        </p:txBody>
      </p:sp>
    </p:spTree>
    <p:extLst>
      <p:ext uri="{BB962C8B-B14F-4D97-AF65-F5344CB8AC3E}">
        <p14:creationId xmlns:p14="http://schemas.microsoft.com/office/powerpoint/2010/main" val="304388275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ga: Punktlista - animering-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435" y="334800"/>
            <a:ext cx="948354" cy="1094400"/>
          </a:xfrm>
          <a:prstGeom prst="rect">
            <a:avLst/>
          </a:prstGeom>
        </p:spPr>
      </p:pic>
      <p:pic>
        <p:nvPicPr>
          <p:cNvPr id="7" name="Bildobjekt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90942" y="334800"/>
            <a:ext cx="965847" cy="1114588"/>
          </a:xfrm>
          <a:prstGeom prst="rect">
            <a:avLst/>
          </a:prstGeom>
        </p:spPr>
      </p:pic>
      <p:sp>
        <p:nvSpPr>
          <p:cNvPr id="11" name="Rubrik 1"/>
          <p:cNvSpPr>
            <a:spLocks noGrp="1"/>
          </p:cNvSpPr>
          <p:nvPr>
            <p:ph type="ctrTitle" hasCustomPrompt="1"/>
          </p:nvPr>
        </p:nvSpPr>
        <p:spPr>
          <a:xfrm>
            <a:off x="1200151" y="2616200"/>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smtClean="0"/>
              <a:t>En kort rubrik (max en rad)</a:t>
            </a:r>
            <a:endParaRPr lang="sv-SE" dirty="0"/>
          </a:p>
        </p:txBody>
      </p:sp>
      <p:sp>
        <p:nvSpPr>
          <p:cNvPr id="12" name="Platshållare för innehåll 2"/>
          <p:cNvSpPr>
            <a:spLocks noGrp="1"/>
          </p:cNvSpPr>
          <p:nvPr>
            <p:ph idx="10" hasCustomPrompt="1"/>
          </p:nvPr>
        </p:nvSpPr>
        <p:spPr>
          <a:xfrm>
            <a:off x="1200151" y="3695701"/>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 Animering.)</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endParaRPr lang="sv-SE" dirty="0"/>
          </a:p>
        </p:txBody>
      </p:sp>
    </p:spTree>
    <p:extLst>
      <p:ext uri="{BB962C8B-B14F-4D97-AF65-F5344CB8AC3E}">
        <p14:creationId xmlns:p14="http://schemas.microsoft.com/office/powerpoint/2010/main" val="286126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rgbClr val="969696"/>
                      </p:to>
                    </p:animClr>
                  </p:subTnLst>
                </p:cTn>
              </p:par>
            </p:tnLst>
          </p:tmpl>
        </p:tmplLst>
      </p:bldP>
    </p:bldLst>
  </p:timing>
  <p:extLst mod="1">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211">
          <p15:clr>
            <a:srgbClr val="FBAE40"/>
          </p15:clr>
        </p15:guide>
        <p15:guide id="5" pos="746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ga: Punktlista 2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
        <p:nvSpPr>
          <p:cNvPr id="5" name="Rubrik 1"/>
          <p:cNvSpPr>
            <a:spLocks noGrp="1"/>
          </p:cNvSpPr>
          <p:nvPr>
            <p:ph type="ctrTitle" hasCustomPrompt="1"/>
          </p:nvPr>
        </p:nvSpPr>
        <p:spPr>
          <a:xfrm>
            <a:off x="1200151" y="2616200"/>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smtClean="0"/>
              <a:t>En kort rubrik (max en rad)</a:t>
            </a:r>
            <a:endParaRPr lang="sv-SE" dirty="0"/>
          </a:p>
        </p:txBody>
      </p:sp>
      <p:sp>
        <p:nvSpPr>
          <p:cNvPr id="7" name="Platshållare för innehåll 2"/>
          <p:cNvSpPr>
            <a:spLocks noGrp="1"/>
          </p:cNvSpPr>
          <p:nvPr>
            <p:ph idx="10" hasCustomPrompt="1"/>
          </p:nvPr>
        </p:nvSpPr>
        <p:spPr>
          <a:xfrm>
            <a:off x="1200151" y="3695701"/>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endParaRPr lang="sv-SE" dirty="0"/>
          </a:p>
        </p:txBody>
      </p:sp>
    </p:spTree>
    <p:extLst>
      <p:ext uri="{BB962C8B-B14F-4D97-AF65-F5344CB8AC3E}">
        <p14:creationId xmlns:p14="http://schemas.microsoft.com/office/powerpoint/2010/main" val="18644063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ga: Valbara objekt - animering-Vit">
    <p:spTree>
      <p:nvGrpSpPr>
        <p:cNvPr id="1" name=""/>
        <p:cNvGrpSpPr/>
        <p:nvPr/>
      </p:nvGrpSpPr>
      <p:grpSpPr>
        <a:xfrm>
          <a:off x="0" y="0"/>
          <a:ext cx="0" cy="0"/>
          <a:chOff x="0" y="0"/>
          <a:chExt cx="0" cy="0"/>
        </a:xfrm>
      </p:grpSpPr>
      <p:sp>
        <p:nvSpPr>
          <p:cNvPr id="7" name="Rubrik 1"/>
          <p:cNvSpPr txBox="1">
            <a:spLocks/>
          </p:cNvSpPr>
          <p:nvPr userDrawn="1"/>
        </p:nvSpPr>
        <p:spPr>
          <a:xfrm>
            <a:off x="6723926" y="2492375"/>
            <a:ext cx="4865547" cy="106421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000" kern="1200" baseline="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smtClean="0"/>
              <a:t>Rubriknivå 2 – 1 rad</a:t>
            </a:r>
            <a:endParaRPr lang="sv-SE" dirty="0"/>
          </a:p>
        </p:txBody>
      </p:sp>
      <p:sp>
        <p:nvSpPr>
          <p:cNvPr id="8" name="Platshållare för innehåll 2"/>
          <p:cNvSpPr>
            <a:spLocks noGrp="1"/>
          </p:cNvSpPr>
          <p:nvPr>
            <p:ph idx="12"/>
          </p:nvPr>
        </p:nvSpPr>
        <p:spPr>
          <a:xfrm>
            <a:off x="6708773" y="3331030"/>
            <a:ext cx="4859339" cy="2901830"/>
          </a:xfrm>
          <a:prstGeom prst="rect">
            <a:avLst/>
          </a:prstGeom>
        </p:spPr>
        <p:txBody>
          <a:bodyPr/>
          <a:lstStyle>
            <a:lvl1pPr>
              <a:spcAft>
                <a:spcPts val="600"/>
              </a:spcAft>
              <a:defRPr sz="22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p:txBody>
      </p:sp>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smtClean="0"/>
              <a:t>Klicka och lägg till ett objekt. Välj mellan tabell, diagram, smart-art, bild, eller webblänk.</a:t>
            </a: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11609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ogga: Valbara objekt - Vit">
    <p:spTree>
      <p:nvGrpSpPr>
        <p:cNvPr id="1" name=""/>
        <p:cNvGrpSpPr/>
        <p:nvPr/>
      </p:nvGrpSpPr>
      <p:grpSpPr>
        <a:xfrm>
          <a:off x="0" y="0"/>
          <a:ext cx="0" cy="0"/>
          <a:chOff x="0" y="0"/>
          <a:chExt cx="0" cy="0"/>
        </a:xfrm>
      </p:grpSpPr>
      <p:sp>
        <p:nvSpPr>
          <p:cNvPr id="7" name="Rubrik 1"/>
          <p:cNvSpPr txBox="1">
            <a:spLocks/>
          </p:cNvSpPr>
          <p:nvPr userDrawn="1"/>
        </p:nvSpPr>
        <p:spPr>
          <a:xfrm>
            <a:off x="6723926" y="2492375"/>
            <a:ext cx="4865547" cy="1064215"/>
          </a:xfrm>
          <a:prstGeom prst="rect">
            <a:avLst/>
          </a:prstGeom>
        </p:spPr>
        <p:txBody>
          <a:bodyPr lIns="0" tIns="0" rIns="0" bIns="0" anchor="t" anchorCtr="0">
            <a:noAutofit/>
          </a:bodyPr>
          <a:lstStyle>
            <a:lvl1pPr algn="l" defTabSz="914400" rtl="0" eaLnBrk="1" latinLnBrk="0" hangingPunct="1">
              <a:lnSpc>
                <a:spcPct val="120000"/>
              </a:lnSpc>
              <a:spcBef>
                <a:spcPct val="0"/>
              </a:spcBef>
              <a:buNone/>
              <a:defRPr sz="4000" kern="1200" baseline="0">
                <a:solidFill>
                  <a:srgbClr val="6C6C6A"/>
                </a:solidFill>
                <a:latin typeface="Source Sans Pro Semibold" panose="020B0603030403020204" pitchFamily="34" charset="0"/>
                <a:ea typeface="Source Sans Pro Black" panose="020B0803030403020204" pitchFamily="34" charset="0"/>
                <a:cs typeface="+mj-cs"/>
              </a:defRPr>
            </a:lvl1pPr>
          </a:lstStyle>
          <a:p>
            <a:r>
              <a:rPr lang="sv-SE" dirty="0" smtClean="0"/>
              <a:t>Rubriknivå 2 – 1 rad</a:t>
            </a:r>
            <a:endParaRPr lang="sv-SE" dirty="0"/>
          </a:p>
        </p:txBody>
      </p:sp>
      <p:sp>
        <p:nvSpPr>
          <p:cNvPr id="8" name="Platshållare för innehåll 2"/>
          <p:cNvSpPr>
            <a:spLocks noGrp="1"/>
          </p:cNvSpPr>
          <p:nvPr>
            <p:ph idx="12"/>
          </p:nvPr>
        </p:nvSpPr>
        <p:spPr>
          <a:xfrm>
            <a:off x="6708773" y="3331030"/>
            <a:ext cx="4859339" cy="2901830"/>
          </a:xfrm>
          <a:prstGeom prst="rect">
            <a:avLst/>
          </a:prstGeom>
        </p:spPr>
        <p:txBody>
          <a:bodyPr/>
          <a:lstStyle>
            <a:lvl1pPr>
              <a:spcAft>
                <a:spcPts val="600"/>
              </a:spcAft>
              <a:defRPr sz="2200" b="0" baseline="0">
                <a:solidFill>
                  <a:schemeClr val="tx1"/>
                </a:solidFill>
                <a:latin typeface="Source Sans Pro Semibold" panose="020B0603030403020204" pitchFamily="34" charset="0"/>
              </a:defRPr>
            </a:lvl1pPr>
            <a:lvl2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p:txBody>
      </p:sp>
      <p:sp>
        <p:nvSpPr>
          <p:cNvPr id="5" name="Platshållare för innehåll 4"/>
          <p:cNvSpPr>
            <a:spLocks noGrp="1"/>
          </p:cNvSpPr>
          <p:nvPr>
            <p:ph sz="quarter" idx="13" hasCustomPrompt="1"/>
          </p:nvPr>
        </p:nvSpPr>
        <p:spPr>
          <a:xfrm>
            <a:off x="587375" y="2492375"/>
            <a:ext cx="5508625" cy="3781425"/>
          </a:xfrm>
          <a:prstGeom prst="rect">
            <a:avLst/>
          </a:prstGeom>
        </p:spPr>
        <p:txBody>
          <a:bodyPr/>
          <a:lstStyle>
            <a:lvl1pPr>
              <a:defRPr/>
            </a:lvl1pPr>
          </a:lstStyle>
          <a:p>
            <a:pPr lvl="0"/>
            <a:r>
              <a:rPr lang="sv-SE" dirty="0" smtClean="0"/>
              <a:t>Klicka och lägg till ett objekt. Välj mellan tabell, diagram, smart-art, bild, eller webblänk.</a:t>
            </a: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296520210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ga: Tom färgad platta - Vit">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685" y="333375"/>
            <a:ext cx="948353" cy="1094400"/>
          </a:xfrm>
          <a:prstGeom prst="rect">
            <a:avLst/>
          </a:prstGeom>
        </p:spPr>
      </p:pic>
    </p:spTree>
    <p:extLst>
      <p:ext uri="{BB962C8B-B14F-4D97-AF65-F5344CB8AC3E}">
        <p14:creationId xmlns:p14="http://schemas.microsoft.com/office/powerpoint/2010/main" val="40497952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tanLogga: Citat - Skiffer">
    <p:bg>
      <p:bgPr>
        <a:solidFill>
          <a:schemeClr val="tx2"/>
        </a:solidFill>
        <a:effectLst/>
      </p:bgPr>
    </p:bg>
    <p:spTree>
      <p:nvGrpSpPr>
        <p:cNvPr id="1" name=""/>
        <p:cNvGrpSpPr/>
        <p:nvPr/>
      </p:nvGrpSpPr>
      <p:grpSpPr>
        <a:xfrm>
          <a:off x="0" y="0"/>
          <a:ext cx="0" cy="0"/>
          <a:chOff x="0" y="0"/>
          <a:chExt cx="0" cy="0"/>
        </a:xfrm>
      </p:grpSpPr>
      <p:sp>
        <p:nvSpPr>
          <p:cNvPr id="3"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indent="0">
              <a:buNone/>
              <a:defRPr lang="sv-SE" sz="3600" b="0" i="0" baseline="0" smtClean="0">
                <a:solidFill>
                  <a:schemeClr val="bg1"/>
                </a:solidFill>
                <a:effectLst/>
              </a:defRPr>
            </a:lvl1pPr>
          </a:lstStyle>
          <a:p>
            <a:pPr lvl="0"/>
            <a:r>
              <a:rPr lang="sv-SE" sz="3600" dirty="0" smtClean="0">
                <a:latin typeface="Source Sans Pro Semibold" panose="020B0603030403020204" pitchFamily="34" charset="0"/>
              </a:rPr>
              <a:t>” Vår förmåga att beröra, inspirera och påverka beror på hur vi uttrycker oss. Ord är makt. Därför är retorik en demokratifråga. ”</a:t>
            </a:r>
            <a:r>
              <a:rPr lang="sv-SE" sz="3600" dirty="0" smtClean="0"/>
              <a:t/>
            </a:r>
            <a:br>
              <a:rPr lang="sv-SE" sz="3600" dirty="0" smtClean="0"/>
            </a:br>
            <a:r>
              <a:rPr lang="sv-SE" sz="3600" dirty="0" smtClean="0"/>
              <a:t/>
            </a:r>
            <a:br>
              <a:rPr lang="sv-SE" sz="3600" dirty="0" smtClean="0"/>
            </a:br>
            <a:r>
              <a:rPr lang="sv-SE" sz="2800" i="1" dirty="0" smtClean="0">
                <a:latin typeface="Source Sans Pro Semibold" panose="020B0603030403020204" pitchFamily="34" charset="0"/>
              </a:rPr>
              <a:t>Camilla Eriksson, retoriker och författare</a:t>
            </a:r>
          </a:p>
          <a:p>
            <a:pPr lvl="0"/>
            <a:r>
              <a:rPr lang="sv-SE" sz="2800" i="1" dirty="0" smtClean="0">
                <a:latin typeface="Source Sans Pro Semibold" panose="020B0603030403020204" pitchFamily="34" charset="0"/>
              </a:rPr>
              <a:t>(Använd denna mallsida för citat)</a:t>
            </a:r>
            <a:endParaRPr lang="sv-SE" dirty="0"/>
          </a:p>
        </p:txBody>
      </p:sp>
    </p:spTree>
    <p:extLst>
      <p:ext uri="{BB962C8B-B14F-4D97-AF65-F5344CB8AC3E}">
        <p14:creationId xmlns:p14="http://schemas.microsoft.com/office/powerpoint/2010/main" val="258964337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ärgad platta-bild - Skiffer">
    <p:bg>
      <p:bgPr>
        <a:solidFill>
          <a:schemeClr val="tx2"/>
        </a:solidFill>
        <a:effectLst/>
      </p:bgPr>
    </p:bg>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3624263" y="1209678"/>
            <a:ext cx="4540023" cy="4538562"/>
          </a:xfrm>
          <a:prstGeom prst="rect">
            <a:avLst/>
          </a:prstGeom>
        </p:spPr>
        <p:txBody>
          <a:bodyPr/>
          <a:lstStyle>
            <a:lvl1pPr marL="0" indent="0">
              <a:buNone/>
              <a:defRPr baseline="0">
                <a:solidFill>
                  <a:schemeClr val="bg1"/>
                </a:solidFill>
              </a:defRPr>
            </a:lvl1pPr>
          </a:lstStyle>
          <a:p>
            <a:r>
              <a:rPr lang="sv-SE" dirty="0" smtClean="0"/>
              <a:t>Klicka här för att lägga till en bild. På den här typen av presentationsbilder behöver inte loggan vara med.</a:t>
            </a:r>
            <a:endParaRPr lang="sv-SE" dirty="0"/>
          </a:p>
        </p:txBody>
      </p:sp>
    </p:spTree>
    <p:extLst>
      <p:ext uri="{BB962C8B-B14F-4D97-AF65-F5344CB8AC3E}">
        <p14:creationId xmlns:p14="http://schemas.microsoft.com/office/powerpoint/2010/main" val="65007614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tanLogga: Färgad platta - skiffer">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4861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UtanLogga: Citat - Aqua">
    <p:bg>
      <p:bgPr>
        <a:solidFill>
          <a:schemeClr val="accent4"/>
        </a:solidFill>
        <a:effectLst/>
      </p:bgPr>
    </p:bg>
    <p:spTree>
      <p:nvGrpSpPr>
        <p:cNvPr id="1" name=""/>
        <p:cNvGrpSpPr/>
        <p:nvPr/>
      </p:nvGrpSpPr>
      <p:grpSpPr>
        <a:xfrm>
          <a:off x="0" y="0"/>
          <a:ext cx="0" cy="0"/>
          <a:chOff x="0" y="0"/>
          <a:chExt cx="0" cy="0"/>
        </a:xfrm>
      </p:grpSpPr>
      <p:sp>
        <p:nvSpPr>
          <p:cNvPr id="2"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indent="0">
              <a:buNone/>
              <a:defRPr lang="sv-SE" sz="3600" b="0" i="0" baseline="0" smtClean="0">
                <a:solidFill>
                  <a:schemeClr val="bg1"/>
                </a:solidFill>
                <a:effectLst/>
              </a:defRPr>
            </a:lvl1pPr>
          </a:lstStyle>
          <a:p>
            <a:pPr lvl="0"/>
            <a:r>
              <a:rPr lang="sv-SE" sz="3600" dirty="0" smtClean="0">
                <a:latin typeface="Source Sans Pro Semibold" panose="020B0603030403020204" pitchFamily="34" charset="0"/>
              </a:rPr>
              <a:t>” Vår förmåga att beröra, inspirera och påverka beror på hur vi uttrycker oss. Ord är makt. Därför är retorik en demokratifråga. ”</a:t>
            </a:r>
            <a:r>
              <a:rPr lang="sv-SE" sz="3600" dirty="0" smtClean="0"/>
              <a:t/>
            </a:r>
            <a:br>
              <a:rPr lang="sv-SE" sz="3600" dirty="0" smtClean="0"/>
            </a:br>
            <a:r>
              <a:rPr lang="sv-SE" sz="3600" dirty="0" smtClean="0"/>
              <a:t/>
            </a:r>
            <a:br>
              <a:rPr lang="sv-SE" sz="3600" dirty="0" smtClean="0"/>
            </a:br>
            <a:r>
              <a:rPr lang="sv-SE" sz="2800" i="1" dirty="0" smtClean="0">
                <a:latin typeface="Source Sans Pro Semibold" panose="020B0603030403020204" pitchFamily="34" charset="0"/>
              </a:rPr>
              <a:t>Camilla Eriksson, retoriker och författare</a:t>
            </a:r>
          </a:p>
          <a:p>
            <a:pPr lvl="0"/>
            <a:r>
              <a:rPr lang="sv-SE" sz="2800" i="1" dirty="0" smtClean="0">
                <a:latin typeface="Source Sans Pro Semibold" panose="020B0603030403020204" pitchFamily="34" charset="0"/>
              </a:rPr>
              <a:t>(Använd denna mallsida för citat)</a:t>
            </a:r>
            <a:endParaRPr lang="sv-SE" dirty="0"/>
          </a:p>
        </p:txBody>
      </p:sp>
    </p:spTree>
    <p:extLst>
      <p:ext uri="{BB962C8B-B14F-4D97-AF65-F5344CB8AC3E}">
        <p14:creationId xmlns:p14="http://schemas.microsoft.com/office/powerpoint/2010/main" val="344276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ärgad platta-bild- Aqua">
    <p:bg>
      <p:bgPr>
        <a:solidFill>
          <a:schemeClr val="accent4"/>
        </a:solidFill>
        <a:effectLst/>
      </p:bgPr>
    </p:bg>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3624263" y="1209678"/>
            <a:ext cx="4540023" cy="4538562"/>
          </a:xfrm>
          <a:prstGeom prst="rect">
            <a:avLst/>
          </a:prstGeom>
        </p:spPr>
        <p:txBody>
          <a:bodyPr/>
          <a:lstStyle>
            <a:lvl1pPr marL="0" indent="0">
              <a:buNone/>
              <a:defRPr baseline="0">
                <a:solidFill>
                  <a:schemeClr val="bg1"/>
                </a:solidFill>
              </a:defRPr>
            </a:lvl1pPr>
          </a:lstStyle>
          <a:p>
            <a:r>
              <a:rPr lang="sv-SE" dirty="0" smtClean="0"/>
              <a:t>Klicka här för att lägga till en bild. På den här typen av presentationsbilder behöver inte loggan vara med.</a:t>
            </a:r>
            <a:endParaRPr lang="sv-SE" dirty="0"/>
          </a:p>
        </p:txBody>
      </p:sp>
    </p:spTree>
    <p:extLst>
      <p:ext uri="{BB962C8B-B14F-4D97-AF65-F5344CB8AC3E}">
        <p14:creationId xmlns:p14="http://schemas.microsoft.com/office/powerpoint/2010/main" val="16640413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ga: Bild &amp; punktlista -animering-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smtClean="0"/>
              <a:t>Klicka på ikonen för att lägga till en bild. Tänk på att välja bilder som förmedlar rätt känsla och stödjer ditt budskap. Det gör att mottagaren lättare minns det du vill förmedla!</a:t>
            </a:r>
            <a:endParaRPr lang="sv-SE" dirty="0"/>
          </a:p>
        </p:txBody>
      </p:sp>
      <p:sp>
        <p:nvSpPr>
          <p:cNvPr id="8" name="Platshållare för innehåll 2"/>
          <p:cNvSpPr>
            <a:spLocks noGrp="1"/>
          </p:cNvSpPr>
          <p:nvPr>
            <p:ph idx="13" hasCustomPrompt="1"/>
          </p:nvPr>
        </p:nvSpPr>
        <p:spPr>
          <a:xfrm>
            <a:off x="6708773" y="3679456"/>
            <a:ext cx="4880700" cy="2919197"/>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Nivå 1 (Klicka här för att skriva in din punktlista. ANIMERING)</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tre punkter i listan)</a:t>
            </a:r>
            <a:endParaRPr lang="sv-SE" dirty="0"/>
          </a:p>
        </p:txBody>
      </p:sp>
      <p:sp>
        <p:nvSpPr>
          <p:cNvPr id="6" name="Rubrik 1"/>
          <p:cNvSpPr>
            <a:spLocks noGrp="1"/>
          </p:cNvSpPr>
          <p:nvPr>
            <p:ph type="ctrTitle" hasCustomPrompt="1"/>
          </p:nvPr>
        </p:nvSpPr>
        <p:spPr>
          <a:xfrm>
            <a:off x="6708773" y="2814953"/>
            <a:ext cx="4865547" cy="760043"/>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smtClean="0"/>
              <a:t>Kort rubrik (en rad)</a:t>
            </a:r>
            <a:endParaRPr lang="sv-SE" dirty="0"/>
          </a:p>
        </p:txBody>
      </p:sp>
    </p:spTree>
    <p:extLst>
      <p:ext uri="{BB962C8B-B14F-4D97-AF65-F5344CB8AC3E}">
        <p14:creationId xmlns:p14="http://schemas.microsoft.com/office/powerpoint/2010/main" val="49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81817F"/>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UtanLogga: Färgad platta - Aqua">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8067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UtanLogga: Citat - Vit">
    <p:spTree>
      <p:nvGrpSpPr>
        <p:cNvPr id="1" name=""/>
        <p:cNvGrpSpPr/>
        <p:nvPr/>
      </p:nvGrpSpPr>
      <p:grpSpPr>
        <a:xfrm>
          <a:off x="0" y="0"/>
          <a:ext cx="0" cy="0"/>
          <a:chOff x="0" y="0"/>
          <a:chExt cx="0" cy="0"/>
        </a:xfrm>
      </p:grpSpPr>
      <p:sp>
        <p:nvSpPr>
          <p:cNvPr id="3" name="Platshållare för text 2"/>
          <p:cNvSpPr>
            <a:spLocks noGrp="1"/>
          </p:cNvSpPr>
          <p:nvPr>
            <p:ph type="body" sz="quarter" idx="10" hasCustomPrompt="1"/>
          </p:nvPr>
        </p:nvSpPr>
        <p:spPr>
          <a:xfrm>
            <a:off x="2454346" y="1622358"/>
            <a:ext cx="7544420" cy="3627711"/>
          </a:xfrm>
          <a:prstGeom prst="rect">
            <a:avLst/>
          </a:prstGeom>
        </p:spPr>
        <p:txBody>
          <a:bodyPr/>
          <a:lstStyle>
            <a:lvl1pPr marL="0" indent="0">
              <a:buNone/>
              <a:defRPr lang="sv-SE" sz="3600" b="0" i="0" baseline="0" smtClean="0">
                <a:solidFill>
                  <a:schemeClr val="tx1"/>
                </a:solidFill>
                <a:effectLst/>
              </a:defRPr>
            </a:lvl1pPr>
          </a:lstStyle>
          <a:p>
            <a:pPr lvl="0"/>
            <a:r>
              <a:rPr lang="sv-SE" sz="3600" dirty="0" smtClean="0">
                <a:latin typeface="Source Sans Pro Semibold" panose="020B0603030403020204" pitchFamily="34" charset="0"/>
              </a:rPr>
              <a:t>” Vår förmåga att beröra, inspirera och påverka beror på hur vi uttrycker oss. Ord är makt. Därför är retorik en demokratifråga. ”</a:t>
            </a:r>
            <a:r>
              <a:rPr lang="sv-SE" sz="3600" dirty="0" smtClean="0"/>
              <a:t/>
            </a:r>
            <a:br>
              <a:rPr lang="sv-SE" sz="3600" dirty="0" smtClean="0"/>
            </a:br>
            <a:r>
              <a:rPr lang="sv-SE" sz="3600" dirty="0" smtClean="0"/>
              <a:t/>
            </a:r>
            <a:br>
              <a:rPr lang="sv-SE" sz="3600" dirty="0" smtClean="0"/>
            </a:br>
            <a:r>
              <a:rPr lang="sv-SE" sz="2800" i="1" dirty="0" smtClean="0">
                <a:latin typeface="Source Sans Pro Semibold" panose="020B0603030403020204" pitchFamily="34" charset="0"/>
              </a:rPr>
              <a:t>Camilla Eriksson, retoriker och författare</a:t>
            </a:r>
          </a:p>
          <a:p>
            <a:pPr lvl="0"/>
            <a:r>
              <a:rPr lang="sv-SE" sz="2800" i="1" dirty="0" smtClean="0">
                <a:latin typeface="Source Sans Pro Semibold" panose="020B0603030403020204" pitchFamily="34" charset="0"/>
              </a:rPr>
              <a:t>(Använd denna mallsida för citat)</a:t>
            </a:r>
            <a:endParaRPr lang="sv-SE" dirty="0"/>
          </a:p>
        </p:txBody>
      </p:sp>
    </p:spTree>
    <p:extLst>
      <p:ext uri="{BB962C8B-B14F-4D97-AF65-F5344CB8AC3E}">
        <p14:creationId xmlns:p14="http://schemas.microsoft.com/office/powerpoint/2010/main" val="36677034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ärgad platta-bild- vit">
    <p:spTree>
      <p:nvGrpSpPr>
        <p:cNvPr id="1" name=""/>
        <p:cNvGrpSpPr/>
        <p:nvPr/>
      </p:nvGrpSpPr>
      <p:grpSpPr>
        <a:xfrm>
          <a:off x="0" y="0"/>
          <a:ext cx="0" cy="0"/>
          <a:chOff x="0" y="0"/>
          <a:chExt cx="0" cy="0"/>
        </a:xfrm>
      </p:grpSpPr>
      <p:sp>
        <p:nvSpPr>
          <p:cNvPr id="4" name="Platshållare för bild 2"/>
          <p:cNvSpPr>
            <a:spLocks noGrp="1"/>
          </p:cNvSpPr>
          <p:nvPr>
            <p:ph type="pic" sz="quarter" idx="10" hasCustomPrompt="1"/>
          </p:nvPr>
        </p:nvSpPr>
        <p:spPr>
          <a:xfrm>
            <a:off x="3624263" y="1209678"/>
            <a:ext cx="4540023" cy="4538562"/>
          </a:xfrm>
          <a:prstGeom prst="rect">
            <a:avLst/>
          </a:prstGeom>
        </p:spPr>
        <p:txBody>
          <a:bodyPr/>
          <a:lstStyle>
            <a:lvl1pPr marL="0" indent="0">
              <a:buNone/>
              <a:defRPr baseline="0">
                <a:solidFill>
                  <a:schemeClr val="tx1"/>
                </a:solidFill>
              </a:defRPr>
            </a:lvl1pPr>
          </a:lstStyle>
          <a:p>
            <a:r>
              <a:rPr lang="sv-SE" dirty="0" smtClean="0"/>
              <a:t>Klicka här för att lägga till en bild. På den här typen av presentationsbilder behöver inte loggan vara med.</a:t>
            </a:r>
            <a:endParaRPr lang="sv-SE" dirty="0"/>
          </a:p>
        </p:txBody>
      </p:sp>
    </p:spTree>
    <p:extLst>
      <p:ext uri="{BB962C8B-B14F-4D97-AF65-F5344CB8AC3E}">
        <p14:creationId xmlns:p14="http://schemas.microsoft.com/office/powerpoint/2010/main" val="416947649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tanLogga: Stor bild">
    <p:spTree>
      <p:nvGrpSpPr>
        <p:cNvPr id="1" name=""/>
        <p:cNvGrpSpPr/>
        <p:nvPr/>
      </p:nvGrpSpPr>
      <p:grpSpPr>
        <a:xfrm>
          <a:off x="0" y="0"/>
          <a:ext cx="0" cy="0"/>
          <a:chOff x="0" y="0"/>
          <a:chExt cx="0" cy="0"/>
        </a:xfrm>
      </p:grpSpPr>
      <p:sp>
        <p:nvSpPr>
          <p:cNvPr id="3" name="Platshållare för bild 2"/>
          <p:cNvSpPr>
            <a:spLocks noGrp="1"/>
          </p:cNvSpPr>
          <p:nvPr>
            <p:ph type="pic" sz="quarter" idx="10" hasCustomPrompt="1"/>
          </p:nvPr>
        </p:nvSpPr>
        <p:spPr>
          <a:xfrm>
            <a:off x="0" y="0"/>
            <a:ext cx="12191999" cy="6858000"/>
          </a:xfrm>
          <a:prstGeom prst="rect">
            <a:avLst/>
          </a:prstGeom>
        </p:spPr>
        <p:txBody>
          <a:bodyPr/>
          <a:lstStyle>
            <a:lvl1pPr marL="0" indent="0">
              <a:buNone/>
              <a:defRPr baseline="0">
                <a:solidFill>
                  <a:schemeClr val="tx1"/>
                </a:solidFill>
              </a:defRPr>
            </a:lvl1pPr>
          </a:lstStyle>
          <a:p>
            <a:r>
              <a:rPr lang="sv-SE" dirty="0" smtClean="0"/>
              <a:t>Klicka här för att lägga till en utfallande bild. På den här typen av presentationsbilder behöver inte loggan vara med.</a:t>
            </a:r>
            <a:endParaRPr lang="sv-SE" dirty="0"/>
          </a:p>
        </p:txBody>
      </p:sp>
    </p:spTree>
    <p:extLst>
      <p:ext uri="{BB962C8B-B14F-4D97-AF65-F5344CB8AC3E}">
        <p14:creationId xmlns:p14="http://schemas.microsoft.com/office/powerpoint/2010/main" val="408005884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tanLogga: Färgad platta - vi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2516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ogga: Bild &amp; punktlista - Skiffer">
    <p:bg>
      <p:bgPr>
        <a:solidFill>
          <a:schemeClr val="tx2"/>
        </a:solidFill>
        <a:effectLst/>
      </p:bgPr>
    </p:bg>
    <p:spTree>
      <p:nvGrpSpPr>
        <p:cNvPr id="1" name=""/>
        <p:cNvGrpSpPr/>
        <p:nvPr/>
      </p:nvGrpSpPr>
      <p:grpSpPr>
        <a:xfrm>
          <a:off x="0" y="0"/>
          <a:ext cx="0" cy="0"/>
          <a:chOff x="0" y="0"/>
          <a:chExt cx="0" cy="0"/>
        </a:xfrm>
      </p:grpSpPr>
      <p:sp>
        <p:nvSpPr>
          <p:cNvPr id="5" name="Platshållare för bild 4"/>
          <p:cNvSpPr>
            <a:spLocks noGrp="1"/>
          </p:cNvSpPr>
          <p:nvPr>
            <p:ph type="pic" sz="quarter" idx="11" hasCustomPrompt="1"/>
          </p:nvPr>
        </p:nvSpPr>
        <p:spPr>
          <a:xfrm>
            <a:off x="0" y="0"/>
            <a:ext cx="6080125" cy="6858000"/>
          </a:xfrm>
          <a:prstGeom prst="rect">
            <a:avLst/>
          </a:prstGeom>
        </p:spPr>
        <p:txBody>
          <a:bodyPr/>
          <a:lstStyle>
            <a:lvl1pPr>
              <a:defRPr sz="2400" baseline="0">
                <a:solidFill>
                  <a:schemeClr val="bg1"/>
                </a:solidFill>
              </a:defRPr>
            </a:lvl1pPr>
          </a:lstStyle>
          <a:p>
            <a:r>
              <a:rPr lang="sv-SE" dirty="0" smtClean="0"/>
              <a:t>Klicka på ikonen för att lägga till en bild. Tänk på att välja bilder som förmedlar rätt känsla och stödjer ditt budskap. Det gör att mottagaren lättare minns det du vill förmedla!</a:t>
            </a:r>
            <a:endParaRPr lang="sv-SE" dirty="0"/>
          </a:p>
        </p:txBody>
      </p:sp>
      <p:sp>
        <p:nvSpPr>
          <p:cNvPr id="8" name="Platshållare för innehåll 2"/>
          <p:cNvSpPr>
            <a:spLocks noGrp="1"/>
          </p:cNvSpPr>
          <p:nvPr>
            <p:ph idx="13" hasCustomPrompt="1"/>
          </p:nvPr>
        </p:nvSpPr>
        <p:spPr>
          <a:xfrm>
            <a:off x="6708773" y="3679456"/>
            <a:ext cx="4880700" cy="2919197"/>
          </a:xfrm>
          <a:prstGeom prst="rect">
            <a:avLst/>
          </a:prstGeom>
        </p:spPr>
        <p:txBody>
          <a:bodyPr/>
          <a:lstStyle>
            <a:lvl1pPr>
              <a:spcAft>
                <a:spcPts val="600"/>
              </a:spcAft>
              <a:defRPr sz="2200" b="0" baseline="0">
                <a:solidFill>
                  <a:schemeClr val="bg1"/>
                </a:solidFill>
                <a:latin typeface="Source Sans Pro Semibold" panose="020B0603030403020204" pitchFamily="34" charset="0"/>
              </a:defRPr>
            </a:lvl1pPr>
            <a:lvl2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2pPr>
            <a:lvl3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3pPr>
            <a:lvl4pPr>
              <a:spcAft>
                <a:spcPts val="600"/>
              </a:spcAft>
              <a:defRPr sz="2000" baseline="0">
                <a:solidFill>
                  <a:schemeClr val="tx1"/>
                </a:solidFill>
                <a:latin typeface="Source Sans Pro Light" panose="020B0403030403020204" pitchFamily="34" charset="0"/>
                <a:ea typeface="Source Sans Pro Light" panose="020B0403030403020204" pitchFamily="34" charset="0"/>
              </a:defRPr>
            </a:lvl4pPr>
            <a:lvl5pPr>
              <a:spcAft>
                <a:spcPts val="600"/>
              </a:spcAft>
              <a:defRPr sz="2000" baseline="0">
                <a:solidFill>
                  <a:schemeClr val="bg1"/>
                </a:solidFill>
                <a:latin typeface="Source Sans Pro Light" panose="020B0403030403020204" pitchFamily="34" charset="0"/>
                <a:ea typeface="Source Sans Pro Light" panose="020B0403030403020204" pitchFamily="34" charset="0"/>
              </a:defRPr>
            </a:lvl5pPr>
          </a:lstStyle>
          <a:p>
            <a:pPr lvl="0"/>
            <a:r>
              <a:rPr lang="sv-SE" dirty="0" smtClean="0"/>
              <a:t>Nivå 1 (Klicka här för att skriva in din punktlista.)</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tre punkter i listan)</a:t>
            </a:r>
            <a:endParaRPr lang="sv-SE" dirty="0"/>
          </a:p>
        </p:txBody>
      </p:sp>
      <p:sp>
        <p:nvSpPr>
          <p:cNvPr id="6" name="Rubrik 1"/>
          <p:cNvSpPr>
            <a:spLocks noGrp="1"/>
          </p:cNvSpPr>
          <p:nvPr>
            <p:ph type="ctrTitle" hasCustomPrompt="1"/>
          </p:nvPr>
        </p:nvSpPr>
        <p:spPr>
          <a:xfrm>
            <a:off x="6708773" y="2814953"/>
            <a:ext cx="4865547" cy="760043"/>
          </a:xfrm>
          <a:prstGeom prst="rect">
            <a:avLst/>
          </a:prstGeom>
        </p:spPr>
        <p:txBody>
          <a:bodyPr lIns="0" tIns="0" rIns="0" bIns="0" anchor="t" anchorCtr="0">
            <a:noAutofit/>
          </a:bodyPr>
          <a:lstStyle>
            <a:lvl1pPr algn="l">
              <a:lnSpc>
                <a:spcPct val="120000"/>
              </a:lnSpc>
              <a:defRPr sz="4000" baseline="0">
                <a:solidFill>
                  <a:schemeClr val="bg1"/>
                </a:solidFill>
                <a:latin typeface="Source Sans Pro Semibold" panose="020B0603030403020204" pitchFamily="34" charset="0"/>
                <a:ea typeface="Source Sans Pro Black" panose="020B0803030403020204" pitchFamily="34" charset="0"/>
              </a:defRPr>
            </a:lvl1pPr>
          </a:lstStyle>
          <a:p>
            <a:r>
              <a:rPr lang="sv-SE" dirty="0" smtClean="0"/>
              <a:t>Kort rubrik (en rad)</a:t>
            </a:r>
            <a:endParaRPr lang="sv-SE" dirty="0"/>
          </a:p>
        </p:txBody>
      </p:sp>
    </p:spTree>
    <p:extLst>
      <p:ext uri="{BB962C8B-B14F-4D97-AF65-F5344CB8AC3E}">
        <p14:creationId xmlns:p14="http://schemas.microsoft.com/office/powerpoint/2010/main" val="25443637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ga: Punktlista - animering-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p:cNvSpPr>
            <a:spLocks noGrp="1"/>
          </p:cNvSpPr>
          <p:nvPr>
            <p:ph type="ctrTitle" hasCustomPrompt="1"/>
          </p:nvPr>
        </p:nvSpPr>
        <p:spPr>
          <a:xfrm>
            <a:off x="1200151" y="2121348"/>
            <a:ext cx="7956549" cy="812800"/>
          </a:xfrm>
          <a:prstGeom prst="rect">
            <a:avLst/>
          </a:prstGeom>
        </p:spPr>
        <p:txBody>
          <a:bodyPr lIns="0" tIns="0" rIns="0" bIns="0" anchor="b" anchorCtr="0">
            <a:noAutofit/>
          </a:bodyPr>
          <a:lstStyle>
            <a:lvl1pPr algn="l">
              <a:lnSpc>
                <a:spcPct val="120000"/>
              </a:lnSpc>
              <a:defRPr sz="4800" baseline="0">
                <a:solidFill>
                  <a:schemeClr val="tx1">
                    <a:lumMod val="75000"/>
                    <a:lumOff val="25000"/>
                  </a:schemeClr>
                </a:solidFill>
                <a:latin typeface="Source Sans Pro Semibold" charset="0"/>
              </a:defRPr>
            </a:lvl1pPr>
          </a:lstStyle>
          <a:p>
            <a:r>
              <a:rPr lang="sv-SE" dirty="0" smtClean="0"/>
              <a:t>En kort rubrik (max en rad)</a:t>
            </a:r>
            <a:endParaRPr lang="sv-SE" dirty="0"/>
          </a:p>
        </p:txBody>
      </p:sp>
      <p:sp>
        <p:nvSpPr>
          <p:cNvPr id="8" name="Platshållare för innehåll 2"/>
          <p:cNvSpPr>
            <a:spLocks noGrp="1"/>
          </p:cNvSpPr>
          <p:nvPr>
            <p:ph idx="10" hasCustomPrompt="1"/>
          </p:nvPr>
        </p:nvSpPr>
        <p:spPr>
          <a:xfrm>
            <a:off x="1200151" y="3291495"/>
            <a:ext cx="7956550" cy="2562226"/>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tx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 Animering av punkter i denna mall.)</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endParaRPr lang="sv-SE" dirty="0"/>
          </a:p>
        </p:txBody>
      </p:sp>
    </p:spTree>
    <p:extLst>
      <p:ext uri="{BB962C8B-B14F-4D97-AF65-F5344CB8AC3E}">
        <p14:creationId xmlns:p14="http://schemas.microsoft.com/office/powerpoint/2010/main" val="1408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childTnLst>
                  <p:subTnLst>
                    <p:animClr clrSpc="rgb" dir="cw">
                      <p:cBhvr override="childStyle">
                        <p:cTn dur="1" fill="hold" display="0" masterRel="nextClick" afterEffect="1"/>
                        <p:tgtEl>
                          <p:spTgt spid="8"/>
                        </p:tgtEl>
                        <p:attrNameLst>
                          <p:attrName>ppt_c</p:attrName>
                        </p:attrNameLst>
                      </p:cBhvr>
                      <p:to>
                        <a:srgbClr val="969696"/>
                      </p:to>
                    </p:animClr>
                  </p:subTnLst>
                </p:cTn>
              </p:par>
            </p:tnLst>
          </p:tmpl>
        </p:tmplLst>
      </p:bldP>
    </p:bldLst>
  </p:timing>
  <p:extLst mod="1">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ogga: Punktlista - Skiffer">
    <p:spTree>
      <p:nvGrpSpPr>
        <p:cNvPr id="1" name=""/>
        <p:cNvGrpSpPr/>
        <p:nvPr/>
      </p:nvGrpSpPr>
      <p:grpSpPr>
        <a:xfrm>
          <a:off x="0" y="0"/>
          <a:ext cx="0" cy="0"/>
          <a:chOff x="0" y="0"/>
          <a:chExt cx="0" cy="0"/>
        </a:xfrm>
      </p:grpSpPr>
      <p:sp>
        <p:nvSpPr>
          <p:cNvPr id="4" name="Rektangel 3"/>
          <p:cNvSpPr/>
          <p:nvPr userDrawn="1"/>
        </p:nvSpPr>
        <p:spPr>
          <a:xfrm>
            <a:off x="0" y="1"/>
            <a:ext cx="12192000"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
        <p:nvSpPr>
          <p:cNvPr id="6" name="Rubrik 1"/>
          <p:cNvSpPr>
            <a:spLocks noGrp="1"/>
          </p:cNvSpPr>
          <p:nvPr>
            <p:ph type="ctrTitle" hasCustomPrompt="1"/>
          </p:nvPr>
        </p:nvSpPr>
        <p:spPr>
          <a:xfrm>
            <a:off x="463107" y="813869"/>
            <a:ext cx="7956549" cy="812800"/>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smtClean="0"/>
              <a:t>En kort rubrik (max en rad)</a:t>
            </a:r>
            <a:endParaRPr lang="sv-SE" dirty="0"/>
          </a:p>
        </p:txBody>
      </p:sp>
      <p:sp>
        <p:nvSpPr>
          <p:cNvPr id="7" name="Platshållare för innehåll 2"/>
          <p:cNvSpPr>
            <a:spLocks noGrp="1"/>
          </p:cNvSpPr>
          <p:nvPr>
            <p:ph idx="10" hasCustomPrompt="1"/>
          </p:nvPr>
        </p:nvSpPr>
        <p:spPr>
          <a:xfrm>
            <a:off x="463107" y="2302136"/>
            <a:ext cx="8693594" cy="3955791"/>
          </a:xfrm>
          <a:prstGeom prst="rect">
            <a:avLst/>
          </a:prstGeom>
        </p:spPr>
        <p:txBody>
          <a:bodyPr/>
          <a:lstStyle>
            <a:lvl1pPr>
              <a:spcAft>
                <a:spcPts val="600"/>
              </a:spcAft>
              <a:defRPr sz="2800" b="0" baseline="0">
                <a:solidFill>
                  <a:schemeClr val="tx1"/>
                </a:solidFill>
                <a:latin typeface="Source Sans Pro Semibold" panose="020B0603030403020204" pitchFamily="34" charset="0"/>
              </a:defRPr>
            </a:lvl1pPr>
            <a:lvl2pPr>
              <a:spcAft>
                <a:spcPts val="600"/>
              </a:spcAft>
              <a:defRPr sz="2400" baseline="0">
                <a:solidFill>
                  <a:schemeClr val="tx1"/>
                </a:solidFill>
                <a:latin typeface="Source Sans Pro" panose="020B0503030403020204" pitchFamily="34" charset="0"/>
                <a:ea typeface="Source Sans Pro Light" panose="020B0403030403020204" pitchFamily="34" charset="0"/>
              </a:defRPr>
            </a:lvl2pPr>
            <a:lvl3pPr marL="1257300" indent="-342900">
              <a:spcAft>
                <a:spcPts val="600"/>
              </a:spcAft>
              <a:buFont typeface="Arial" panose="020B0604020202020204" pitchFamily="34" charset="0"/>
              <a:buChar char="•"/>
              <a:defRPr sz="2400" baseline="0">
                <a:solidFill>
                  <a:schemeClr val="tx1"/>
                </a:solidFill>
                <a:latin typeface="Source Sans Pro" panose="020B0503030403020204" pitchFamily="34" charset="0"/>
                <a:ea typeface="Source Sans Pro Light" panose="020B0403030403020204" pitchFamily="34" charset="0"/>
              </a:defRPr>
            </a:lvl3pPr>
            <a:lvl4pPr marL="1714500" indent="-342900">
              <a:spcAft>
                <a:spcPts val="600"/>
              </a:spcAft>
              <a:buFont typeface="Arial" panose="020B0604020202020204" pitchFamily="34" charset="0"/>
              <a:buChar char="•"/>
              <a:defRPr sz="2400" baseline="0">
                <a:solidFill>
                  <a:schemeClr val="tx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 )</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a:t>
            </a:r>
            <a:endParaRPr lang="sv-SE" dirty="0"/>
          </a:p>
        </p:txBody>
      </p:sp>
    </p:spTree>
    <p:extLst>
      <p:ext uri="{BB962C8B-B14F-4D97-AF65-F5344CB8AC3E}">
        <p14:creationId xmlns:p14="http://schemas.microsoft.com/office/powerpoint/2010/main" val="363165381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orient="horz" pos="210">
          <p15:clr>
            <a:srgbClr val="FBAE40"/>
          </p15:clr>
        </p15:guide>
        <p15:guide id="3" orient="horz" pos="913">
          <p15:clr>
            <a:srgbClr val="FBAE40"/>
          </p15:clr>
        </p15:guide>
        <p15:guide id="4" pos="746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ga: Punktlista 2 -animering-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1200151" y="2975914"/>
            <a:ext cx="7956550" cy="2818449"/>
          </a:xfrm>
          <a:prstGeom prst="rect">
            <a:avLst/>
          </a:prstGeom>
        </p:spPr>
        <p:txBody>
          <a:bodyPr/>
          <a:lstStyle>
            <a:lvl1pPr>
              <a:spcAft>
                <a:spcPts val="600"/>
              </a:spcAft>
              <a:defRPr sz="2800" b="0" baseline="0">
                <a:solidFill>
                  <a:schemeClr val="bg1"/>
                </a:solidFill>
                <a:latin typeface="Source Sans Pro Semibold" panose="020B0603030403020204" pitchFamily="34" charset="0"/>
              </a:defRPr>
            </a:lvl1pPr>
            <a:lvl2pPr>
              <a:spcAft>
                <a:spcPts val="600"/>
              </a:spcAft>
              <a:defRPr sz="24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 Animering av punkter i denna mall.)</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p>
          <a:p>
            <a:pPr lvl="3"/>
            <a:endParaRPr lang="sv-SE" dirty="0" smtClean="0"/>
          </a:p>
          <a:p>
            <a:pPr lvl="3"/>
            <a:endParaRPr lang="sv-SE" dirty="0"/>
          </a:p>
        </p:txBody>
      </p:sp>
      <p:sp>
        <p:nvSpPr>
          <p:cNvPr id="7" name="Rubrik 1"/>
          <p:cNvSpPr>
            <a:spLocks noGrp="1"/>
          </p:cNvSpPr>
          <p:nvPr>
            <p:ph type="ctrTitle" hasCustomPrompt="1"/>
          </p:nvPr>
        </p:nvSpPr>
        <p:spPr>
          <a:xfrm>
            <a:off x="1200151" y="1983884"/>
            <a:ext cx="7956549" cy="894080"/>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smtClean="0"/>
              <a:t>En kort rubrik (max en rad)</a:t>
            </a:r>
            <a:endParaRPr lang="sv-SE" dirty="0"/>
          </a:p>
        </p:txBody>
      </p:sp>
    </p:spTree>
    <p:extLst>
      <p:ext uri="{BB962C8B-B14F-4D97-AF65-F5344CB8AC3E}">
        <p14:creationId xmlns:p14="http://schemas.microsoft.com/office/powerpoint/2010/main" val="32240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969696"/>
                      </p:to>
                    </p:animClr>
                  </p:sub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ogga: Punktlista 2 - Skiffer">
    <p:bg>
      <p:bgPr>
        <a:solidFill>
          <a:schemeClr val="tx2"/>
        </a:solidFill>
        <a:effectLst/>
      </p:bgPr>
    </p:bg>
    <p:spTree>
      <p:nvGrpSpPr>
        <p:cNvPr id="1" name=""/>
        <p:cNvGrpSpPr/>
        <p:nvPr/>
      </p:nvGrpSpPr>
      <p:grpSpPr>
        <a:xfrm>
          <a:off x="0" y="0"/>
          <a:ext cx="0" cy="0"/>
          <a:chOff x="0" y="0"/>
          <a:chExt cx="0" cy="0"/>
        </a:xfrm>
      </p:grpSpPr>
      <p:sp>
        <p:nvSpPr>
          <p:cNvPr id="6" name="Platshållare för innehåll 2"/>
          <p:cNvSpPr>
            <a:spLocks noGrp="1"/>
          </p:cNvSpPr>
          <p:nvPr>
            <p:ph idx="10" hasCustomPrompt="1"/>
          </p:nvPr>
        </p:nvSpPr>
        <p:spPr>
          <a:xfrm>
            <a:off x="619228" y="2173045"/>
            <a:ext cx="7956550" cy="4084882"/>
          </a:xfrm>
          <a:prstGeom prst="rect">
            <a:avLst/>
          </a:prstGeom>
        </p:spPr>
        <p:txBody>
          <a:bodyPr/>
          <a:lstStyle>
            <a:lvl1pPr>
              <a:spcAft>
                <a:spcPts val="600"/>
              </a:spcAft>
              <a:defRPr sz="2800" b="0" baseline="0">
                <a:solidFill>
                  <a:schemeClr val="bg1"/>
                </a:solidFill>
                <a:latin typeface="Source Sans Pro Semibold" panose="020B0603030403020204" pitchFamily="34" charset="0"/>
              </a:defRPr>
            </a:lvl1pPr>
            <a:lvl2pPr>
              <a:spcAft>
                <a:spcPts val="600"/>
              </a:spcAft>
              <a:defRPr sz="2400" baseline="0">
                <a:solidFill>
                  <a:schemeClr val="bg1"/>
                </a:solidFill>
                <a:latin typeface="Source Sans Pro" panose="020B0503030403020204" pitchFamily="34" charset="0"/>
                <a:ea typeface="Source Sans Pro Light" panose="020B0403030403020204" pitchFamily="34" charset="0"/>
              </a:defRPr>
            </a:lvl2pPr>
            <a:lvl3pPr>
              <a:spcAft>
                <a:spcPts val="600"/>
              </a:spcAft>
              <a:defRPr sz="2400" baseline="0">
                <a:solidFill>
                  <a:schemeClr val="bg1"/>
                </a:solidFill>
                <a:latin typeface="Source Sans Pro" panose="020B0503030403020204" pitchFamily="34" charset="0"/>
                <a:ea typeface="Source Sans Pro Light" panose="020B0403030403020204" pitchFamily="34" charset="0"/>
              </a:defRPr>
            </a:lvl3pPr>
            <a:lvl4pPr>
              <a:spcAft>
                <a:spcPts val="600"/>
              </a:spcAft>
              <a:defRPr sz="2400" baseline="0">
                <a:solidFill>
                  <a:schemeClr val="bg1"/>
                </a:solidFill>
                <a:latin typeface="Source Sans Pro" panose="020B0503030403020204" pitchFamily="34" charset="0"/>
                <a:ea typeface="Source Sans Pro Light" panose="020B0403030403020204" pitchFamily="34" charset="0"/>
              </a:defRPr>
            </a:lvl4pPr>
            <a:lvl5pPr>
              <a:spcAft>
                <a:spcPts val="600"/>
              </a:spcAft>
              <a:defRPr sz="2400" baseline="0">
                <a:solidFill>
                  <a:schemeClr val="bg1"/>
                </a:solidFill>
                <a:latin typeface="Source Sans Pro" panose="020B0503030403020204" pitchFamily="34" charset="0"/>
                <a:ea typeface="Source Sans Pro Light" panose="020B0403030403020204" pitchFamily="34" charset="0"/>
              </a:defRPr>
            </a:lvl5pPr>
          </a:lstStyle>
          <a:p>
            <a:pPr lvl="0"/>
            <a:r>
              <a:rPr lang="sv-SE" dirty="0" smtClean="0"/>
              <a:t>Nivå 1 (Klicka här för att skriva in din punktlista.)</a:t>
            </a:r>
          </a:p>
          <a:p>
            <a:pPr lvl="1"/>
            <a:r>
              <a:rPr lang="sv-SE" dirty="0" smtClean="0"/>
              <a:t>Nivå 2 (Mottagaren tar till sig ditt budskap bäst om din presentationssida innehåller maximalt 6 objekt)</a:t>
            </a:r>
          </a:p>
          <a:p>
            <a:pPr lvl="2"/>
            <a:r>
              <a:rPr lang="sv-SE" dirty="0" smtClean="0"/>
              <a:t>Nivå 3 (Den här sidmallen bör därför innehålla maximalt fyra punkter i listan)</a:t>
            </a:r>
          </a:p>
          <a:p>
            <a:pPr lvl="3"/>
            <a:r>
              <a:rPr lang="sv-SE" dirty="0" smtClean="0"/>
              <a:t>Nivå fyra </a:t>
            </a:r>
            <a:endParaRPr lang="sv-SE" dirty="0"/>
          </a:p>
        </p:txBody>
      </p:sp>
      <p:sp>
        <p:nvSpPr>
          <p:cNvPr id="7" name="Rubrik 1"/>
          <p:cNvSpPr>
            <a:spLocks noGrp="1"/>
          </p:cNvSpPr>
          <p:nvPr>
            <p:ph type="ctrTitle" hasCustomPrompt="1"/>
          </p:nvPr>
        </p:nvSpPr>
        <p:spPr>
          <a:xfrm>
            <a:off x="585694" y="867144"/>
            <a:ext cx="9157436" cy="812800"/>
          </a:xfrm>
          <a:prstGeom prst="rect">
            <a:avLst/>
          </a:prstGeom>
        </p:spPr>
        <p:txBody>
          <a:bodyPr lIns="0" tIns="0" rIns="0" bIns="0" anchor="b" anchorCtr="0">
            <a:noAutofit/>
          </a:bodyPr>
          <a:lstStyle>
            <a:lvl1pPr algn="l">
              <a:lnSpc>
                <a:spcPct val="120000"/>
              </a:lnSpc>
              <a:defRPr sz="4800" baseline="0">
                <a:solidFill>
                  <a:schemeClr val="bg1"/>
                </a:solidFill>
                <a:latin typeface="Source Sans Pro Semibold" charset="0"/>
              </a:defRPr>
            </a:lvl1pPr>
          </a:lstStyle>
          <a:p>
            <a:r>
              <a:rPr lang="sv-SE" dirty="0" smtClean="0"/>
              <a:t>En kort rubrik (max en rad)</a:t>
            </a:r>
            <a:endParaRPr lang="sv-SE" dirty="0"/>
          </a:p>
        </p:txBody>
      </p:sp>
    </p:spTree>
    <p:extLst>
      <p:ext uri="{BB962C8B-B14F-4D97-AF65-F5344CB8AC3E}">
        <p14:creationId xmlns:p14="http://schemas.microsoft.com/office/powerpoint/2010/main" val="5814604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2.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90941" y="334800"/>
            <a:ext cx="965848" cy="1114588"/>
          </a:xfrm>
          <a:prstGeom prst="rect">
            <a:avLst/>
          </a:prstGeom>
        </p:spPr>
      </p:pic>
    </p:spTree>
    <p:extLst>
      <p:ext uri="{BB962C8B-B14F-4D97-AF65-F5344CB8AC3E}">
        <p14:creationId xmlns:p14="http://schemas.microsoft.com/office/powerpoint/2010/main" val="1237716044"/>
      </p:ext>
    </p:extLst>
  </p:cSld>
  <p:clrMap bg1="lt1" tx1="dk1" bg2="lt2" tx2="dk2" accent1="accent1" accent2="accent2" accent3="accent3" accent4="accent4" accent5="accent5" accent6="accent6" hlink="hlink" folHlink="folHlink"/>
  <p:sldLayoutIdLst>
    <p:sldLayoutId id="2147483706" r:id="rId1"/>
    <p:sldLayoutId id="2147483708" r:id="rId2"/>
    <p:sldLayoutId id="2147483713" r:id="rId3"/>
    <p:sldLayoutId id="2147483682" r:id="rId4"/>
    <p:sldLayoutId id="2147483865" r:id="rId5"/>
    <p:sldLayoutId id="2147483783" r:id="rId6"/>
    <p:sldLayoutId id="2147483866" r:id="rId7"/>
    <p:sldLayoutId id="2147483709" r:id="rId8"/>
    <p:sldLayoutId id="2147483864" r:id="rId9"/>
    <p:sldLayoutId id="2147483790" r:id="rId10"/>
    <p:sldLayoutId id="2147483867" r:id="rId11"/>
    <p:sldLayoutId id="2147483720" r:id="rId12"/>
    <p:sldLayoutId id="2147483674" r:id="rId13"/>
    <p:sldLayoutId id="2147483780" r:id="rId14"/>
    <p:sldLayoutId id="2147483704" r:id="rId15"/>
    <p:sldLayoutId id="2147483868" r:id="rId16"/>
    <p:sldLayoutId id="2147483782" r:id="rId17"/>
    <p:sldLayoutId id="2147483869" r:id="rId18"/>
    <p:sldLayoutId id="2147483788" r:id="rId19"/>
    <p:sldLayoutId id="2147483872" r:id="rId20"/>
    <p:sldLayoutId id="2147483693" r:id="rId21"/>
    <p:sldLayoutId id="2147483719" r:id="rId22"/>
    <p:sldLayoutId id="2147483870" r:id="rId23"/>
    <p:sldLayoutId id="2147483871" r:id="rId24"/>
    <p:sldLayoutId id="2147483661" r:id="rId25"/>
    <p:sldLayoutId id="2147483781" r:id="rId26"/>
    <p:sldLayoutId id="2147483791" r:id="rId27"/>
    <p:sldLayoutId id="2147483663" r:id="rId28"/>
    <p:sldLayoutId id="2147483873" r:id="rId29"/>
    <p:sldLayoutId id="2147483789" r:id="rId30"/>
    <p:sldLayoutId id="2147483688" r:id="rId31"/>
    <p:sldLayoutId id="2147483685" r:id="rId32"/>
    <p:sldLayoutId id="2147483874" r:id="rId33"/>
    <p:sldLayoutId id="2147483699" r:id="rId3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1" userDrawn="1">
          <p15:clr>
            <a:srgbClr val="F26B43"/>
          </p15:clr>
        </p15:guide>
        <p15:guide id="2" pos="370" userDrawn="1">
          <p15:clr>
            <a:srgbClr val="F26B43"/>
          </p15:clr>
        </p15:guide>
        <p15:guide id="3" pos="756" userDrawn="1">
          <p15:clr>
            <a:srgbClr val="F26B43"/>
          </p15:clr>
        </p15:guide>
        <p15:guide id="4" pos="1141" userDrawn="1">
          <p15:clr>
            <a:srgbClr val="F26B43"/>
          </p15:clr>
        </p15:guide>
        <p15:guide id="5" pos="1527" userDrawn="1">
          <p15:clr>
            <a:srgbClr val="F26B43"/>
          </p15:clr>
        </p15:guide>
        <p15:guide id="6" pos="1912" userDrawn="1">
          <p15:clr>
            <a:srgbClr val="F26B43"/>
          </p15:clr>
        </p15:guide>
        <p15:guide id="7" pos="2298" userDrawn="1">
          <p15:clr>
            <a:srgbClr val="F26B43"/>
          </p15:clr>
        </p15:guide>
        <p15:guide id="8" pos="2683" userDrawn="1">
          <p15:clr>
            <a:srgbClr val="F26B43"/>
          </p15:clr>
        </p15:guide>
        <p15:guide id="9" pos="3069" userDrawn="1">
          <p15:clr>
            <a:srgbClr val="F26B43"/>
          </p15:clr>
        </p15:guide>
        <p15:guide id="10" pos="3454" userDrawn="1">
          <p15:clr>
            <a:srgbClr val="F26B43"/>
          </p15:clr>
        </p15:guide>
        <p15:guide id="11" pos="3840" userDrawn="1">
          <p15:clr>
            <a:srgbClr val="F26B43"/>
          </p15:clr>
        </p15:guide>
        <p15:guide id="12" pos="4226" userDrawn="1">
          <p15:clr>
            <a:srgbClr val="F26B43"/>
          </p15:clr>
        </p15:guide>
        <p15:guide id="13" pos="4611" userDrawn="1">
          <p15:clr>
            <a:srgbClr val="F26B43"/>
          </p15:clr>
        </p15:guide>
        <p15:guide id="14" pos="4997" userDrawn="1">
          <p15:clr>
            <a:srgbClr val="F26B43"/>
          </p15:clr>
        </p15:guide>
        <p15:guide id="15" pos="5382" userDrawn="1">
          <p15:clr>
            <a:srgbClr val="F26B43"/>
          </p15:clr>
        </p15:guide>
        <p15:guide id="16" pos="5768" userDrawn="1">
          <p15:clr>
            <a:srgbClr val="F26B43"/>
          </p15:clr>
        </p15:guide>
        <p15:guide id="17" pos="6153" userDrawn="1">
          <p15:clr>
            <a:srgbClr val="F26B43"/>
          </p15:clr>
        </p15:guide>
        <p15:guide id="18" pos="6539" userDrawn="1">
          <p15:clr>
            <a:srgbClr val="F26B43"/>
          </p15:clr>
        </p15:guide>
        <p15:guide id="19" pos="6902" userDrawn="1">
          <p15:clr>
            <a:srgbClr val="F26B43"/>
          </p15:clr>
        </p15:guide>
        <p15:guide id="20" pos="7287" userDrawn="1">
          <p15:clr>
            <a:srgbClr val="F26B43"/>
          </p15:clr>
        </p15:guide>
        <p15:guide id="21" orient="horz" pos="1570" userDrawn="1">
          <p15:clr>
            <a:srgbClr val="F26B43"/>
          </p15:clr>
        </p15:guide>
        <p15:guide id="22" orient="horz" pos="2750" userDrawn="1">
          <p15:clr>
            <a:srgbClr val="F26B43"/>
          </p15:clr>
        </p15:guide>
        <p15:guide id="23" orient="horz" pos="3929" userDrawn="1">
          <p15:clr>
            <a:srgbClr val="F26B43"/>
          </p15:clr>
        </p15:guide>
        <p15:guide id="24" orient="horz" pos="981" userDrawn="1">
          <p15:clr>
            <a:srgbClr val="F26B43"/>
          </p15:clr>
        </p15:guide>
        <p15:guide id="25" pos="7469" userDrawn="1">
          <p15:clr>
            <a:srgbClr val="F26B43"/>
          </p15:clr>
        </p15:guide>
        <p15:guide id="26" orient="horz" pos="210" userDrawn="1">
          <p15:clr>
            <a:srgbClr val="F26B43"/>
          </p15:clr>
        </p15:guide>
        <p15:guide id="27" orient="horz" pos="2160" userDrawn="1">
          <p15:clr>
            <a:srgbClr val="F26B43"/>
          </p15:clr>
        </p15:guide>
        <p15:guide id="28" orient="horz" pos="3339" userDrawn="1">
          <p15:clr>
            <a:srgbClr val="F26B43"/>
          </p15:clr>
        </p15:guide>
        <p15:guide id="29" pos="21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02132"/>
      </p:ext>
    </p:extLst>
  </p:cSld>
  <p:clrMap bg1="lt1" tx1="dk1" bg2="lt2" tx2="dk2" accent1="accent1" accent2="accent2" accent3="accent3" accent4="accent4" accent5="accent5" accent6="accent6" hlink="hlink" folHlink="folHlink"/>
  <p:sldLayoutIdLst>
    <p:sldLayoutId id="2147483835" r:id="rId1"/>
    <p:sldLayoutId id="2147483844" r:id="rId2"/>
    <p:sldLayoutId id="2147483856" r:id="rId3"/>
    <p:sldLayoutId id="2147483840" r:id="rId4"/>
    <p:sldLayoutId id="2147483849" r:id="rId5"/>
    <p:sldLayoutId id="2147483861" r:id="rId6"/>
    <p:sldLayoutId id="2147483841" r:id="rId7"/>
    <p:sldLayoutId id="2147483850" r:id="rId8"/>
    <p:sldLayoutId id="2147483863" r:id="rId9"/>
    <p:sldLayoutId id="2147483862"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1">
          <p15:clr>
            <a:srgbClr val="F26B43"/>
          </p15:clr>
        </p15:guide>
        <p15:guide id="2" pos="370">
          <p15:clr>
            <a:srgbClr val="F26B43"/>
          </p15:clr>
        </p15:guide>
        <p15:guide id="3" pos="756">
          <p15:clr>
            <a:srgbClr val="F26B43"/>
          </p15:clr>
        </p15:guide>
        <p15:guide id="4" pos="1141">
          <p15:clr>
            <a:srgbClr val="F26B43"/>
          </p15:clr>
        </p15:guide>
        <p15:guide id="5" pos="1527">
          <p15:clr>
            <a:srgbClr val="F26B43"/>
          </p15:clr>
        </p15:guide>
        <p15:guide id="6" pos="1912">
          <p15:clr>
            <a:srgbClr val="F26B43"/>
          </p15:clr>
        </p15:guide>
        <p15:guide id="7" pos="2298">
          <p15:clr>
            <a:srgbClr val="F26B43"/>
          </p15:clr>
        </p15:guide>
        <p15:guide id="8" pos="2683">
          <p15:clr>
            <a:srgbClr val="F26B43"/>
          </p15:clr>
        </p15:guide>
        <p15:guide id="9" pos="3069">
          <p15:clr>
            <a:srgbClr val="F26B43"/>
          </p15:clr>
        </p15:guide>
        <p15:guide id="10" pos="3454">
          <p15:clr>
            <a:srgbClr val="F26B43"/>
          </p15:clr>
        </p15:guide>
        <p15:guide id="11" pos="3840">
          <p15:clr>
            <a:srgbClr val="F26B43"/>
          </p15:clr>
        </p15:guide>
        <p15:guide id="12" pos="4226">
          <p15:clr>
            <a:srgbClr val="F26B43"/>
          </p15:clr>
        </p15:guide>
        <p15:guide id="13" pos="4611">
          <p15:clr>
            <a:srgbClr val="F26B43"/>
          </p15:clr>
        </p15:guide>
        <p15:guide id="14" pos="4997">
          <p15:clr>
            <a:srgbClr val="F26B43"/>
          </p15:clr>
        </p15:guide>
        <p15:guide id="15" pos="5382">
          <p15:clr>
            <a:srgbClr val="F26B43"/>
          </p15:clr>
        </p15:guide>
        <p15:guide id="16" pos="5768">
          <p15:clr>
            <a:srgbClr val="F26B43"/>
          </p15:clr>
        </p15:guide>
        <p15:guide id="17" pos="6153">
          <p15:clr>
            <a:srgbClr val="F26B43"/>
          </p15:clr>
        </p15:guide>
        <p15:guide id="18" pos="6539">
          <p15:clr>
            <a:srgbClr val="F26B43"/>
          </p15:clr>
        </p15:guide>
        <p15:guide id="19" pos="6902">
          <p15:clr>
            <a:srgbClr val="F26B43"/>
          </p15:clr>
        </p15:guide>
        <p15:guide id="20" pos="7287">
          <p15:clr>
            <a:srgbClr val="F26B43"/>
          </p15:clr>
        </p15:guide>
        <p15:guide id="21" orient="horz" pos="1570">
          <p15:clr>
            <a:srgbClr val="F26B43"/>
          </p15:clr>
        </p15:guide>
        <p15:guide id="22" orient="horz" pos="2750">
          <p15:clr>
            <a:srgbClr val="F26B43"/>
          </p15:clr>
        </p15:guide>
        <p15:guide id="23" orient="horz" pos="3929">
          <p15:clr>
            <a:srgbClr val="F26B43"/>
          </p15:clr>
        </p15:guide>
        <p15:guide id="24" orient="horz" pos="981">
          <p15:clr>
            <a:srgbClr val="F26B43"/>
          </p15:clr>
        </p15:guide>
        <p15:guide id="25" pos="7469">
          <p15:clr>
            <a:srgbClr val="F26B43"/>
          </p15:clr>
        </p15:guide>
        <p15:guide id="26" orient="horz" pos="210">
          <p15:clr>
            <a:srgbClr val="F26B43"/>
          </p15:clr>
        </p15:guide>
        <p15:guide id="27" orient="horz" pos="2160">
          <p15:clr>
            <a:srgbClr val="F26B43"/>
          </p15:clr>
        </p15:guide>
        <p15:guide id="28" orient="horz" pos="3339">
          <p15:clr>
            <a:srgbClr val="F26B43"/>
          </p15:clr>
        </p15:guide>
        <p15:guide id="29" pos="21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fi-FI" b="1" dirty="0"/>
              <a:t>Ruotsinsuomalaisten </a:t>
            </a:r>
            <a:r>
              <a:rPr lang="fi-FI" b="1" dirty="0" smtClean="0"/>
              <a:t>viikko </a:t>
            </a:r>
            <a:r>
              <a:rPr lang="fi-FI" b="1" dirty="0"/>
              <a:t>Sverigefinska </a:t>
            </a:r>
            <a:r>
              <a:rPr lang="fi-FI" b="1" dirty="0" err="1"/>
              <a:t>veckan</a:t>
            </a:r>
            <a:r>
              <a:rPr lang="fi-FI" b="1" dirty="0"/>
              <a:t> </a:t>
            </a:r>
            <a:r>
              <a:rPr lang="fi-FI" b="1" dirty="0" smtClean="0"/>
              <a:t>2017</a:t>
            </a:r>
            <a:endParaRPr lang="sv-SE" dirty="0"/>
          </a:p>
        </p:txBody>
      </p:sp>
      <p:sp>
        <p:nvSpPr>
          <p:cNvPr id="3" name="Platshållare för text 2"/>
          <p:cNvSpPr>
            <a:spLocks noGrp="1"/>
          </p:cNvSpPr>
          <p:nvPr>
            <p:ph type="body" sz="quarter" idx="10"/>
          </p:nvPr>
        </p:nvSpPr>
        <p:spPr/>
        <p:txBody>
          <a:bodyPr/>
          <a:lstStyle/>
          <a:p>
            <a:r>
              <a:rPr lang="sv-SE" dirty="0" err="1" smtClean="0"/>
              <a:t>Raportti</a:t>
            </a:r>
            <a:endParaRPr lang="sv-SE" dirty="0"/>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75" y="583189"/>
            <a:ext cx="7507143" cy="2312200"/>
          </a:xfrm>
          <a:prstGeom prst="rect">
            <a:avLst/>
          </a:prstGeom>
        </p:spPr>
      </p:pic>
    </p:spTree>
    <p:extLst>
      <p:ext uri="{BB962C8B-B14F-4D97-AF65-F5344CB8AC3E}">
        <p14:creationId xmlns:p14="http://schemas.microsoft.com/office/powerpoint/2010/main" val="191120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1573" b="3370"/>
          <a:stretch/>
        </p:blipFill>
        <p:spPr>
          <a:xfrm>
            <a:off x="4197927" y="1758651"/>
            <a:ext cx="7994073" cy="5099349"/>
          </a:xfrm>
        </p:spPr>
      </p:pic>
      <p:sp>
        <p:nvSpPr>
          <p:cNvPr id="3" name="Rubrik 2"/>
          <p:cNvSpPr>
            <a:spLocks noGrp="1"/>
          </p:cNvSpPr>
          <p:nvPr>
            <p:ph type="ctrTitle"/>
          </p:nvPr>
        </p:nvSpPr>
        <p:spPr/>
        <p:txBody>
          <a:bodyPr/>
          <a:lstStyle/>
          <a:p>
            <a:r>
              <a:rPr lang="sv-SE" sz="4400" dirty="0" err="1" smtClean="0"/>
              <a:t>Yhteislauluilta</a:t>
            </a:r>
            <a:r>
              <a:rPr lang="sv-SE" sz="4400" dirty="0" smtClean="0"/>
              <a:t> – Allsångskväll 24/2</a:t>
            </a:r>
            <a:endParaRPr lang="sv-SE" sz="4400" dirty="0"/>
          </a:p>
        </p:txBody>
      </p:sp>
      <p:sp>
        <p:nvSpPr>
          <p:cNvPr id="5" name="textruta 4"/>
          <p:cNvSpPr txBox="1"/>
          <p:nvPr/>
        </p:nvSpPr>
        <p:spPr>
          <a:xfrm>
            <a:off x="420544" y="2192483"/>
            <a:ext cx="3452716" cy="5047536"/>
          </a:xfrm>
          <a:prstGeom prst="rect">
            <a:avLst/>
          </a:prstGeom>
          <a:noFill/>
        </p:spPr>
        <p:txBody>
          <a:bodyPr wrap="square" rtlCol="0">
            <a:spAutoFit/>
          </a:bodyPr>
          <a:lstStyle/>
          <a:p>
            <a:r>
              <a:rPr lang="fi-FI" sz="1600" b="1" dirty="0" smtClean="0">
                <a:latin typeface="Source Sans Pro" panose="020B0503030403020204" pitchFamily="34" charset="0"/>
                <a:ea typeface="Source Sans Pro" panose="020B0503030403020204" pitchFamily="34" charset="0"/>
                <a:cs typeface="Times New Roman" panose="02020603050405020304" pitchFamily="18" charset="0"/>
              </a:rPr>
              <a:t>Yhteislauluilta </a:t>
            </a:r>
            <a:r>
              <a:rPr lang="fi-FI" sz="1600" b="1" dirty="0">
                <a:latin typeface="Source Sans Pro" panose="020B0503030403020204" pitchFamily="34" charset="0"/>
                <a:ea typeface="Source Sans Pro" panose="020B0503030403020204" pitchFamily="34" charset="0"/>
                <a:cs typeface="Times New Roman" panose="02020603050405020304" pitchFamily="18" charset="0"/>
              </a:rPr>
              <a:t>ja tanssit </a:t>
            </a:r>
            <a:r>
              <a:rPr lang="fi-FI" sz="1600" b="1" dirty="0" err="1" smtClean="0">
                <a:latin typeface="Source Sans Pro" panose="020B0503030403020204" pitchFamily="34" charset="0"/>
                <a:ea typeface="Source Sans Pro" panose="020B0503030403020204" pitchFamily="34" charset="0"/>
                <a:cs typeface="Times New Roman" panose="02020603050405020304" pitchFamily="18" charset="0"/>
              </a:rPr>
              <a:t>Finnhovilla</a:t>
            </a:r>
            <a:r>
              <a:rPr lang="fi-FI" sz="1600" b="1"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b="1" dirty="0">
                <a:latin typeface="Source Sans Pro" panose="020B0503030403020204" pitchFamily="34" charset="0"/>
                <a:ea typeface="Source Sans Pro" panose="020B0503030403020204" pitchFamily="34" charset="0"/>
                <a:cs typeface="Times New Roman" panose="02020603050405020304" pitchFamily="18" charset="0"/>
              </a:rPr>
              <a:t>24/2 klo 18.00</a:t>
            </a:r>
            <a:r>
              <a:rPr lang="fi-FI" sz="1600" b="1"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b="1" dirty="0">
                <a:latin typeface="Source Sans Pro" panose="020B0503030403020204" pitchFamily="34" charset="0"/>
                <a:ea typeface="Source Sans Pro" panose="020B0503030403020204" pitchFamily="34" charset="0"/>
                <a:cs typeface="Times New Roman" panose="02020603050405020304" pitchFamily="18" charset="0"/>
              </a:rPr>
              <a:t>Vipinän </a:t>
            </a:r>
            <a:r>
              <a:rPr lang="fi-FI" sz="1600" b="1" dirty="0" smtClean="0">
                <a:latin typeface="Source Sans Pro" panose="020B0503030403020204" pitchFamily="34" charset="0"/>
                <a:ea typeface="Source Sans Pro" panose="020B0503030403020204" pitchFamily="34" charset="0"/>
                <a:cs typeface="Times New Roman" panose="02020603050405020304" pitchFamily="18" charset="0"/>
              </a:rPr>
              <a:t>Villit esiintyivät. </a:t>
            </a:r>
            <a:endParaRPr lang="sv-SE" sz="1600" b="1" dirty="0">
              <a:latin typeface="Source Sans Pro" panose="020B0503030403020204" pitchFamily="34" charset="0"/>
              <a:ea typeface="Source Sans Pro" panose="020B0503030403020204" pitchFamily="34" charset="0"/>
              <a:cs typeface="Times New Roman" panose="02020603050405020304" pitchFamily="18" charset="0"/>
            </a:endParaRPr>
          </a:p>
          <a:p>
            <a:endParaRPr lang="sv-SE" sz="1600" dirty="0" smtClean="0">
              <a:latin typeface="Source Sans Pro" panose="020B0503030403020204" pitchFamily="34" charset="0"/>
              <a:ea typeface="Source Sans Pro" panose="020B0503030403020204" pitchFamily="34" charset="0"/>
              <a:cs typeface="Times New Roman" panose="02020603050405020304" pitchFamily="18" charset="0"/>
            </a:endParaRPr>
          </a:p>
          <a:p>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Allsångskväll</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a:latin typeface="Source Sans Pro" panose="020B0503030403020204" pitchFamily="34" charset="0"/>
                <a:ea typeface="Source Sans Pro" panose="020B0503030403020204" pitchFamily="34" charset="0"/>
                <a:cs typeface="Times New Roman" panose="02020603050405020304" pitchFamily="18" charset="0"/>
              </a:rPr>
              <a:t>och </a:t>
            </a:r>
            <a:r>
              <a:rPr lang="fi-FI" sz="1600" dirty="0" err="1">
                <a:latin typeface="Source Sans Pro" panose="020B0503030403020204" pitchFamily="34" charset="0"/>
                <a:ea typeface="Source Sans Pro" panose="020B0503030403020204" pitchFamily="34" charset="0"/>
                <a:cs typeface="Times New Roman" panose="02020603050405020304" pitchFamily="18" charset="0"/>
              </a:rPr>
              <a:t>dans</a:t>
            </a:r>
            <a:r>
              <a:rPr lang="fi-FI" sz="1600" dirty="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a:latin typeface="Source Sans Pro" panose="020B0503030403020204" pitchFamily="34" charset="0"/>
                <a:ea typeface="Source Sans Pro" panose="020B0503030403020204" pitchFamily="34" charset="0"/>
                <a:cs typeface="Times New Roman" panose="02020603050405020304" pitchFamily="18" charset="0"/>
              </a:rPr>
              <a:t>på</a:t>
            </a:r>
            <a:r>
              <a:rPr lang="fi-FI" sz="1600" dirty="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Finnhovi</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a:latin typeface="Source Sans Pro" panose="020B0503030403020204" pitchFamily="34" charset="0"/>
                <a:ea typeface="Source Sans Pro" panose="020B0503030403020204" pitchFamily="34" charset="0"/>
                <a:cs typeface="Times New Roman" panose="02020603050405020304" pitchFamily="18" charset="0"/>
              </a:rPr>
              <a:t>24/2 </a:t>
            </a:r>
            <a:r>
              <a:rPr lang="fi-FI" sz="1600" dirty="0" err="1">
                <a:latin typeface="Source Sans Pro" panose="020B0503030403020204" pitchFamily="34" charset="0"/>
                <a:ea typeface="Source Sans Pro" panose="020B0503030403020204" pitchFamily="34" charset="0"/>
                <a:cs typeface="Times New Roman" panose="02020603050405020304" pitchFamily="18" charset="0"/>
              </a:rPr>
              <a:t>kl</a:t>
            </a:r>
            <a:r>
              <a:rPr lang="fi-FI" sz="1600" dirty="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18.00.</a:t>
            </a:r>
            <a:r>
              <a:rPr lang="sv-SE" sz="1600" dirty="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Vipinäs</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a:latin typeface="Source Sans Pro" panose="020B0503030403020204" pitchFamily="34" charset="0"/>
                <a:ea typeface="Source Sans Pro" panose="020B0503030403020204" pitchFamily="34" charset="0"/>
                <a:cs typeface="Times New Roman" panose="02020603050405020304" pitchFamily="18" charset="0"/>
              </a:rPr>
              <a:t>Vildar</a:t>
            </a:r>
            <a:r>
              <a:rPr lang="fi-FI" sz="1600" dirty="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uppträdde</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a:t>
            </a:r>
          </a:p>
          <a:p>
            <a:endParaRPr lang="fi-FI" sz="1600" dirty="0">
              <a:latin typeface="Source Sans Pro" panose="020B0503030403020204" pitchFamily="34" charset="0"/>
              <a:ea typeface="Source Sans Pro" panose="020B0503030403020204" pitchFamily="34" charset="0"/>
              <a:cs typeface="Times New Roman" panose="02020603050405020304" pitchFamily="18" charset="0"/>
            </a:endParaRPr>
          </a:p>
          <a:p>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Yleisö </a:t>
            </a:r>
            <a:r>
              <a:rPr lang="fi-FI" sz="1600" dirty="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a:latin typeface="Source Sans Pro" panose="020B0503030403020204" pitchFamily="34" charset="0"/>
                <a:ea typeface="Source Sans Pro" panose="020B0503030403020204" pitchFamily="34" charset="0"/>
                <a:cs typeface="Times New Roman" panose="02020603050405020304" pitchFamily="18" charset="0"/>
              </a:rPr>
              <a:t>publik</a:t>
            </a:r>
            <a:r>
              <a:rPr lang="fi-FI" sz="1600" dirty="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60 henkilöä/</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personer</a:t>
            </a:r>
            <a:endParaRPr lang="fi-FI" sz="1600" dirty="0" smtClean="0">
              <a:latin typeface="Source Sans Pro" panose="020B0503030403020204" pitchFamily="34" charset="0"/>
              <a:ea typeface="Source Sans Pro" panose="020B0503030403020204" pitchFamily="34" charset="0"/>
              <a:cs typeface="Times New Roman" panose="02020603050405020304" pitchFamily="18" charset="0"/>
            </a:endParaRPr>
          </a:p>
          <a:p>
            <a:endParaRPr lang="fi-FI" sz="1600" dirty="0">
              <a:latin typeface="Source Sans Pro" panose="020B0503030403020204" pitchFamily="34" charset="0"/>
              <a:ea typeface="Source Sans Pro" panose="020B0503030403020204" pitchFamily="34" charset="0"/>
              <a:cs typeface="Times New Roman" panose="02020603050405020304" pitchFamily="18" charset="0"/>
            </a:endParaRPr>
          </a:p>
          <a:p>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Vierailija Seppo Rieppo sairastui </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äkillisesti</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ennen ohjelman alkua </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ja nukkui pois 20/3. Lämmin osanottomme suruun.</a:t>
            </a:r>
          </a:p>
          <a:p>
            <a:endParaRPr lang="fi-FI" sz="1600" dirty="0" smtClean="0">
              <a:latin typeface="Source Sans Pro" panose="020B0503030403020204" pitchFamily="34" charset="0"/>
              <a:ea typeface="Source Sans Pro" panose="020B0503030403020204" pitchFamily="34" charset="0"/>
              <a:cs typeface="Times New Roman" panose="02020603050405020304" pitchFamily="18" charset="0"/>
            </a:endParaRPr>
          </a:p>
          <a:p>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Besökaren</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Seppo Rieppo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insjuknade</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hastigt</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innan</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programmet</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började</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och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avled</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20/3.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Vårt</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varma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deltagande</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i </a:t>
            </a:r>
            <a:r>
              <a:rPr lang="fi-FI" sz="1600" dirty="0" err="1" smtClean="0">
                <a:latin typeface="Source Sans Pro" panose="020B0503030403020204" pitchFamily="34" charset="0"/>
                <a:ea typeface="Source Sans Pro" panose="020B0503030403020204" pitchFamily="34" charset="0"/>
                <a:cs typeface="Times New Roman" panose="02020603050405020304" pitchFamily="18" charset="0"/>
              </a:rPr>
              <a:t>sorgen</a:t>
            </a:r>
            <a:r>
              <a:rPr lang="fi-FI" sz="1600" dirty="0" smtClean="0">
                <a:latin typeface="Source Sans Pro" panose="020B0503030403020204" pitchFamily="34" charset="0"/>
                <a:ea typeface="Source Sans Pro" panose="020B0503030403020204" pitchFamily="34" charset="0"/>
                <a:cs typeface="Times New Roman" panose="02020603050405020304" pitchFamily="18" charset="0"/>
              </a:rPr>
              <a:t>. </a:t>
            </a:r>
            <a:endParaRPr lang="fi-FI" sz="1600" dirty="0">
              <a:latin typeface="Source Sans Pro" panose="020B0503030403020204" pitchFamily="34" charset="0"/>
              <a:ea typeface="Source Sans Pro" panose="020B050303040302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2219011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6589" b="14987"/>
          <a:stretch/>
        </p:blipFill>
        <p:spPr>
          <a:xfrm>
            <a:off x="3522518" y="1756064"/>
            <a:ext cx="8669482" cy="5098936"/>
          </a:xfrm>
        </p:spPr>
      </p:pic>
      <p:sp>
        <p:nvSpPr>
          <p:cNvPr id="3" name="Rubrik 2"/>
          <p:cNvSpPr>
            <a:spLocks noGrp="1"/>
          </p:cNvSpPr>
          <p:nvPr>
            <p:ph type="ctrTitle"/>
          </p:nvPr>
        </p:nvSpPr>
        <p:spPr>
          <a:xfrm>
            <a:off x="334963" y="485632"/>
            <a:ext cx="9414679" cy="1059231"/>
          </a:xfrm>
        </p:spPr>
        <p:txBody>
          <a:bodyPr/>
          <a:lstStyle/>
          <a:p>
            <a:r>
              <a:rPr lang="sv-SE" sz="4400" dirty="0" smtClean="0"/>
              <a:t>Lasten </a:t>
            </a:r>
            <a:r>
              <a:rPr lang="sv-SE" sz="4400" dirty="0" err="1" smtClean="0"/>
              <a:t>konsertti</a:t>
            </a:r>
            <a:r>
              <a:rPr lang="sv-SE" sz="4400" dirty="0" smtClean="0"/>
              <a:t> – Barnkonsert 25/2</a:t>
            </a:r>
            <a:endParaRPr lang="sv-SE" sz="4400" dirty="0"/>
          </a:p>
        </p:txBody>
      </p:sp>
      <p:sp>
        <p:nvSpPr>
          <p:cNvPr id="5" name="textruta 4"/>
          <p:cNvSpPr txBox="1"/>
          <p:nvPr/>
        </p:nvSpPr>
        <p:spPr>
          <a:xfrm>
            <a:off x="334962" y="2119745"/>
            <a:ext cx="3000519" cy="3416320"/>
          </a:xfrm>
          <a:prstGeom prst="rect">
            <a:avLst/>
          </a:prstGeom>
          <a:noFill/>
        </p:spPr>
        <p:txBody>
          <a:bodyPr wrap="square" rtlCol="0">
            <a:spAutoFit/>
          </a:bodyPr>
          <a:lstStyle/>
          <a:p>
            <a:r>
              <a:rPr lang="fi-FI" b="1" dirty="0" smtClean="0">
                <a:latin typeface="Source Sans Pro" panose="020B0503030403020204" pitchFamily="34" charset="0"/>
                <a:ea typeface="Calibri" panose="020F0502020204030204" pitchFamily="34" charset="0"/>
                <a:cs typeface="Times New Roman" panose="02020603050405020304" pitchFamily="18" charset="0"/>
              </a:rPr>
              <a:t>Lasten </a:t>
            </a:r>
            <a:r>
              <a:rPr lang="fi-FI" b="1" dirty="0">
                <a:latin typeface="Source Sans Pro" panose="020B0503030403020204" pitchFamily="34" charset="0"/>
                <a:ea typeface="Calibri" panose="020F0502020204030204" pitchFamily="34" charset="0"/>
                <a:cs typeface="Times New Roman" panose="02020603050405020304" pitchFamily="18" charset="0"/>
              </a:rPr>
              <a:t>konsertti, Pressan katti, </a:t>
            </a:r>
            <a:r>
              <a:rPr lang="fi-FI" b="1" dirty="0" err="1" smtClean="0">
                <a:latin typeface="Source Sans Pro" panose="020B0503030403020204" pitchFamily="34" charset="0"/>
                <a:ea typeface="Calibri" panose="020F0502020204030204" pitchFamily="34" charset="0"/>
                <a:cs typeface="Times New Roman" panose="02020603050405020304" pitchFamily="18" charset="0"/>
              </a:rPr>
              <a:t>Finnhovi</a:t>
            </a:r>
            <a:r>
              <a:rPr lang="fi-FI" b="1" dirty="0" smtClean="0">
                <a:latin typeface="Source Sans Pro" panose="020B0503030403020204" pitchFamily="34" charset="0"/>
                <a:ea typeface="Calibri" panose="020F0502020204030204" pitchFamily="34" charset="0"/>
                <a:cs typeface="Times New Roman" panose="02020603050405020304" pitchFamily="18" charset="0"/>
              </a:rPr>
              <a:t>, </a:t>
            </a:r>
            <a:r>
              <a:rPr lang="fi-FI" b="1" dirty="0">
                <a:latin typeface="Source Sans Pro" panose="020B0503030403020204" pitchFamily="34" charset="0"/>
                <a:ea typeface="Calibri" panose="020F0502020204030204" pitchFamily="34" charset="0"/>
                <a:cs typeface="Times New Roman" panose="02020603050405020304" pitchFamily="18" charset="0"/>
              </a:rPr>
              <a:t>25/2, klo </a:t>
            </a:r>
            <a:r>
              <a:rPr lang="fi-FI" b="1" dirty="0" smtClean="0">
                <a:latin typeface="Source Sans Pro" panose="020B0503030403020204" pitchFamily="34" charset="0"/>
                <a:ea typeface="Calibri" panose="020F0502020204030204" pitchFamily="34" charset="0"/>
                <a:cs typeface="Times New Roman" panose="02020603050405020304" pitchFamily="18" charset="0"/>
              </a:rPr>
              <a:t>11.00.</a:t>
            </a:r>
            <a:endParaRPr lang="fi-FI" b="1" dirty="0">
              <a:latin typeface="Source Sans Pro" panose="020B0503030403020204" pitchFamily="34" charset="0"/>
              <a:ea typeface="Calibri" panose="020F0502020204030204" pitchFamily="34" charset="0"/>
              <a:cs typeface="Times New Roman" panose="02020603050405020304" pitchFamily="18" charset="0"/>
            </a:endParaRPr>
          </a:p>
          <a:p>
            <a:endParaRPr lang="fi-FI" b="1" dirty="0" smtClean="0">
              <a:latin typeface="Source Sans Pro" panose="020B0503030403020204" pitchFamily="34" charset="0"/>
              <a:ea typeface="Calibri" panose="020F0502020204030204" pitchFamily="34" charset="0"/>
              <a:cs typeface="Times New Roman" panose="02020603050405020304" pitchFamily="18" charset="0"/>
            </a:endParaRPr>
          </a:p>
          <a:p>
            <a:r>
              <a:rPr lang="fi-FI" dirty="0" err="1" smtClean="0">
                <a:latin typeface="Source Sans Pro" panose="020B0503030403020204" pitchFamily="34" charset="0"/>
                <a:ea typeface="Calibri" panose="020F0502020204030204" pitchFamily="34" charset="0"/>
                <a:cs typeface="Times New Roman" panose="02020603050405020304" pitchFamily="18" charset="0"/>
              </a:rPr>
              <a:t>Barnkonsert</a:t>
            </a:r>
            <a:r>
              <a:rPr lang="fi-FI" dirty="0">
                <a:latin typeface="Source Sans Pro" panose="020B0503030403020204" pitchFamily="34" charset="0"/>
                <a:ea typeface="Calibri" panose="020F0502020204030204" pitchFamily="34" charset="0"/>
                <a:cs typeface="Times New Roman" panose="02020603050405020304" pitchFamily="18" charset="0"/>
              </a:rPr>
              <a:t>, </a:t>
            </a:r>
            <a:r>
              <a:rPr lang="fi-FI" dirty="0" err="1">
                <a:latin typeface="Source Sans Pro" panose="020B0503030403020204" pitchFamily="34" charset="0"/>
                <a:ea typeface="Calibri" panose="020F0502020204030204" pitchFamily="34" charset="0"/>
                <a:cs typeface="Times New Roman" panose="02020603050405020304" pitchFamily="18" charset="0"/>
              </a:rPr>
              <a:t>Presidentens</a:t>
            </a:r>
            <a:r>
              <a:rPr lang="fi-FI" dirty="0">
                <a:latin typeface="Source Sans Pro" panose="020B0503030403020204" pitchFamily="34" charset="0"/>
                <a:ea typeface="Calibri" panose="020F0502020204030204" pitchFamily="34" charset="0"/>
                <a:cs typeface="Times New Roman" panose="02020603050405020304" pitchFamily="18" charset="0"/>
              </a:rPr>
              <a:t> </a:t>
            </a:r>
            <a:r>
              <a:rPr lang="fi-FI" dirty="0" err="1">
                <a:latin typeface="Source Sans Pro" panose="020B0503030403020204" pitchFamily="34" charset="0"/>
                <a:ea typeface="Calibri" panose="020F0502020204030204" pitchFamily="34" charset="0"/>
                <a:cs typeface="Times New Roman" panose="02020603050405020304" pitchFamily="18" charset="0"/>
              </a:rPr>
              <a:t>katt</a:t>
            </a:r>
            <a:r>
              <a:rPr lang="fi-FI" dirty="0">
                <a:latin typeface="Source Sans Pro" panose="020B0503030403020204" pitchFamily="34" charset="0"/>
                <a:ea typeface="Calibri" panose="020F0502020204030204" pitchFamily="34" charset="0"/>
                <a:cs typeface="Times New Roman" panose="02020603050405020304" pitchFamily="18" charset="0"/>
              </a:rPr>
              <a:t>, </a:t>
            </a:r>
            <a:r>
              <a:rPr lang="fi-FI" dirty="0" err="1" smtClean="0">
                <a:latin typeface="Source Sans Pro" panose="020B0503030403020204" pitchFamily="34" charset="0"/>
                <a:ea typeface="Calibri" panose="020F0502020204030204" pitchFamily="34" charset="0"/>
                <a:cs typeface="Times New Roman" panose="02020603050405020304" pitchFamily="18" charset="0"/>
              </a:rPr>
              <a:t>Finnhovi</a:t>
            </a:r>
            <a:r>
              <a:rPr lang="fi-FI" dirty="0" smtClean="0">
                <a:latin typeface="Source Sans Pro" panose="020B0503030403020204" pitchFamily="34" charset="0"/>
                <a:ea typeface="Calibri" panose="020F0502020204030204" pitchFamily="34" charset="0"/>
                <a:cs typeface="Times New Roman" panose="02020603050405020304" pitchFamily="18" charset="0"/>
              </a:rPr>
              <a:t>, 25/2</a:t>
            </a:r>
            <a:r>
              <a:rPr lang="fi-FI" dirty="0">
                <a:latin typeface="Source Sans Pro" panose="020B0503030403020204" pitchFamily="34" charset="0"/>
                <a:ea typeface="Calibri" panose="020F0502020204030204" pitchFamily="34" charset="0"/>
                <a:cs typeface="Times New Roman" panose="02020603050405020304" pitchFamily="18" charset="0"/>
              </a:rPr>
              <a:t>, </a:t>
            </a:r>
            <a:r>
              <a:rPr lang="fi-FI" dirty="0" err="1">
                <a:latin typeface="Source Sans Pro" panose="020B0503030403020204" pitchFamily="34" charset="0"/>
                <a:ea typeface="Calibri" panose="020F0502020204030204" pitchFamily="34" charset="0"/>
                <a:cs typeface="Times New Roman" panose="02020603050405020304" pitchFamily="18" charset="0"/>
              </a:rPr>
              <a:t>kl</a:t>
            </a:r>
            <a:r>
              <a:rPr lang="fi-FI" dirty="0">
                <a:latin typeface="Source Sans Pro" panose="020B0503030403020204" pitchFamily="34" charset="0"/>
                <a:ea typeface="Calibri" panose="020F0502020204030204" pitchFamily="34" charset="0"/>
                <a:cs typeface="Times New Roman" panose="02020603050405020304" pitchFamily="18" charset="0"/>
              </a:rPr>
              <a:t>. </a:t>
            </a:r>
            <a:r>
              <a:rPr lang="fi-FI" dirty="0" smtClean="0">
                <a:latin typeface="Source Sans Pro" panose="020B0503030403020204" pitchFamily="34" charset="0"/>
                <a:ea typeface="Calibri" panose="020F0502020204030204" pitchFamily="34" charset="0"/>
                <a:cs typeface="Times New Roman" panose="02020603050405020304" pitchFamily="18" charset="0"/>
              </a:rPr>
              <a:t>11.00.</a:t>
            </a:r>
          </a:p>
          <a:p>
            <a:endParaRPr lang="fi-FI" dirty="0">
              <a:latin typeface="Source Sans Pro" panose="020B0503030403020204" pitchFamily="34" charset="0"/>
              <a:ea typeface="Calibri" panose="020F0502020204030204" pitchFamily="34" charset="0"/>
              <a:cs typeface="Times New Roman" panose="02020603050405020304" pitchFamily="18" charset="0"/>
            </a:endParaRPr>
          </a:p>
          <a:p>
            <a:r>
              <a:rPr lang="fi-FI" dirty="0">
                <a:latin typeface="Source Sans Pro" panose="020B0503030403020204" pitchFamily="34" charset="0"/>
                <a:ea typeface="Source Sans Pro" panose="020B0503030403020204" pitchFamily="34" charset="0"/>
                <a:cs typeface="Times New Roman" panose="02020603050405020304" pitchFamily="18" charset="0"/>
              </a:rPr>
              <a:t>Yleisö –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publik</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65 henkilöä/</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personer</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(josta/</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varav</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32 lasta/</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barn</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a:t>
            </a: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r>
              <a:rPr lang="fi-FI" dirty="0" smtClean="0">
                <a:latin typeface="Source Sans Pro" panose="020B0503030403020204" pitchFamily="34" charset="0"/>
                <a:ea typeface="Calibri" panose="020F0502020204030204" pitchFamily="34" charset="0"/>
                <a:cs typeface="Times New Roman" panose="02020603050405020304" pitchFamily="18"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4084770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sz="4400" dirty="0" err="1" smtClean="0"/>
              <a:t>Budjetti</a:t>
            </a:r>
            <a:r>
              <a:rPr lang="sv-SE" sz="4400" dirty="0" smtClean="0"/>
              <a:t> - </a:t>
            </a:r>
            <a:r>
              <a:rPr lang="sv-SE" sz="4400" dirty="0" err="1" smtClean="0"/>
              <a:t>budjet</a:t>
            </a:r>
            <a:endParaRPr lang="sv-SE" sz="4400" dirty="0"/>
          </a:p>
        </p:txBody>
      </p:sp>
      <p:sp>
        <p:nvSpPr>
          <p:cNvPr id="4" name="textruta 3"/>
          <p:cNvSpPr txBox="1"/>
          <p:nvPr/>
        </p:nvSpPr>
        <p:spPr>
          <a:xfrm>
            <a:off x="334963" y="2005446"/>
            <a:ext cx="9533866" cy="4926990"/>
          </a:xfrm>
          <a:prstGeom prst="rect">
            <a:avLst/>
          </a:prstGeom>
          <a:noFill/>
        </p:spPr>
        <p:txBody>
          <a:bodyPr wrap="square" rtlCol="0">
            <a:spAutoFit/>
          </a:bodyPr>
          <a:lstStyle/>
          <a:p>
            <a:pPr>
              <a:spcAft>
                <a:spcPts val="500"/>
              </a:spcAft>
            </a:pPr>
            <a:r>
              <a:rPr lang="sv-SE" b="1" dirty="0" err="1" smtClean="0">
                <a:latin typeface="Source Sans Pro" panose="020B0503030403020204" pitchFamily="34" charset="0"/>
                <a:ea typeface="Source Sans Pro" panose="020B0503030403020204" pitchFamily="34" charset="0"/>
              </a:rPr>
              <a:t>Budjetti</a:t>
            </a:r>
            <a:r>
              <a:rPr lang="sv-SE" b="1" dirty="0" smtClean="0">
                <a:latin typeface="Source Sans Pro" panose="020B0503030403020204" pitchFamily="34" charset="0"/>
                <a:ea typeface="Source Sans Pro" panose="020B0503030403020204" pitchFamily="34" charset="0"/>
              </a:rPr>
              <a:t>/budget:</a:t>
            </a:r>
            <a:endParaRPr lang="sv-SE" b="1" dirty="0">
              <a:latin typeface="Source Sans Pro" panose="020B0503030403020204" pitchFamily="34" charset="0"/>
              <a:ea typeface="Source Sans Pro" panose="020B0503030403020204" pitchFamily="34" charset="0"/>
            </a:endParaRPr>
          </a:p>
          <a:p>
            <a:pPr marL="285750" indent="-285750">
              <a:spcAft>
                <a:spcPts val="500"/>
              </a:spcAft>
              <a:buFont typeface="Arial" panose="020B0604020202020204" pitchFamily="34" charset="0"/>
              <a:buChar char="•"/>
            </a:pPr>
            <a:r>
              <a:rPr lang="sv-SE" dirty="0">
                <a:latin typeface="Source Sans Pro" panose="020B0503030403020204" pitchFamily="34" charset="0"/>
                <a:ea typeface="Source Sans Pro" panose="020B0503030403020204" pitchFamily="34" charset="0"/>
              </a:rPr>
              <a:t>Film/</a:t>
            </a:r>
            <a:r>
              <a:rPr lang="sv-SE" dirty="0" err="1">
                <a:latin typeface="Source Sans Pro" panose="020B0503030403020204" pitchFamily="34" charset="0"/>
                <a:ea typeface="Source Sans Pro" panose="020B0503030403020204" pitchFamily="34" charset="0"/>
              </a:rPr>
              <a:t>Filmi</a:t>
            </a:r>
            <a:r>
              <a:rPr lang="sv-SE" dirty="0">
                <a:latin typeface="Source Sans Pro" panose="020B0503030403020204" pitchFamily="34" charset="0"/>
                <a:ea typeface="Source Sans Pro" panose="020B0503030403020204" pitchFamily="34" charset="0"/>
              </a:rPr>
              <a:t> 20/2: 1700 kr (</a:t>
            </a:r>
            <a:r>
              <a:rPr lang="sv-SE" dirty="0" err="1">
                <a:latin typeface="Source Sans Pro" panose="020B0503030403020204" pitchFamily="34" charset="0"/>
                <a:ea typeface="Source Sans Pro" panose="020B0503030403020204" pitchFamily="34" charset="0"/>
              </a:rPr>
              <a:t>Odeonin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vuokra</a:t>
            </a:r>
            <a:r>
              <a:rPr lang="sv-SE" dirty="0">
                <a:latin typeface="Source Sans Pro" panose="020B0503030403020204" pitchFamily="34" charset="0"/>
                <a:ea typeface="Source Sans Pro" panose="020B0503030403020204" pitchFamily="34" charset="0"/>
              </a:rPr>
              <a:t>/hyra av Odeon) + 1500 kr (</a:t>
            </a:r>
            <a:r>
              <a:rPr lang="sv-SE" dirty="0" err="1">
                <a:latin typeface="Source Sans Pro" panose="020B0503030403020204" pitchFamily="34" charset="0"/>
                <a:ea typeface="Source Sans Pro" panose="020B0503030403020204" pitchFamily="34" charset="0"/>
              </a:rPr>
              <a:t>filmin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vuokra</a:t>
            </a:r>
            <a:r>
              <a:rPr lang="sv-SE" dirty="0">
                <a:latin typeface="Source Sans Pro" panose="020B0503030403020204" pitchFamily="34" charset="0"/>
                <a:ea typeface="Source Sans Pro" panose="020B0503030403020204" pitchFamily="34" charset="0"/>
              </a:rPr>
              <a:t>/filmhyra)</a:t>
            </a:r>
          </a:p>
          <a:p>
            <a:pPr marL="285750" indent="-285750">
              <a:spcAft>
                <a:spcPts val="500"/>
              </a:spcAft>
              <a:buFont typeface="Arial" panose="020B0604020202020204" pitchFamily="34" charset="0"/>
              <a:buChar char="•"/>
            </a:pPr>
            <a:r>
              <a:rPr lang="sv-SE" dirty="0" smtClean="0">
                <a:latin typeface="Source Sans Pro" panose="020B0503030403020204" pitchFamily="34" charset="0"/>
                <a:ea typeface="Source Sans Pro" panose="020B0503030403020204" pitchFamily="34" charset="0"/>
              </a:rPr>
              <a:t>Antti Tuuri 22-24/2: </a:t>
            </a:r>
            <a:r>
              <a:rPr lang="sv-SE" dirty="0">
                <a:latin typeface="Source Sans Pro" panose="020B0503030403020204" pitchFamily="34" charset="0"/>
                <a:ea typeface="Source Sans Pro" panose="020B0503030403020204" pitchFamily="34" charset="0"/>
              </a:rPr>
              <a:t>10 000 </a:t>
            </a:r>
            <a:r>
              <a:rPr lang="sv-SE" dirty="0" smtClean="0">
                <a:latin typeface="Source Sans Pro" panose="020B0503030403020204" pitchFamily="34" charset="0"/>
                <a:ea typeface="Source Sans Pro" panose="020B0503030403020204" pitchFamily="34" charset="0"/>
              </a:rPr>
              <a:t>kr</a:t>
            </a:r>
          </a:p>
          <a:p>
            <a:pPr marL="285750" indent="-285750">
              <a:spcAft>
                <a:spcPts val="500"/>
              </a:spcAft>
              <a:buFont typeface="Arial" panose="020B0604020202020204" pitchFamily="34" charset="0"/>
              <a:buChar char="•"/>
            </a:pPr>
            <a:r>
              <a:rPr lang="sv-SE" dirty="0" err="1">
                <a:latin typeface="Source Sans Pro" panose="020B0503030403020204" pitchFamily="34" charset="0"/>
                <a:ea typeface="Source Sans Pro" panose="020B0503030403020204" pitchFamily="34" charset="0"/>
              </a:rPr>
              <a:t>Vipinän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Villit</a:t>
            </a:r>
            <a:r>
              <a:rPr lang="sv-SE" dirty="0">
                <a:latin typeface="Source Sans Pro" panose="020B0503030403020204" pitchFamily="34" charset="0"/>
                <a:ea typeface="Source Sans Pro" panose="020B0503030403020204" pitchFamily="34" charset="0"/>
              </a:rPr>
              <a:t>/</a:t>
            </a:r>
            <a:r>
              <a:rPr lang="sv-SE" dirty="0" err="1">
                <a:latin typeface="Source Sans Pro" panose="020B0503030403020204" pitchFamily="34" charset="0"/>
                <a:ea typeface="Source Sans Pro" panose="020B0503030403020204" pitchFamily="34" charset="0"/>
              </a:rPr>
              <a:t>Vipinäs</a:t>
            </a:r>
            <a:r>
              <a:rPr lang="sv-SE" dirty="0">
                <a:latin typeface="Source Sans Pro" panose="020B0503030403020204" pitchFamily="34" charset="0"/>
                <a:ea typeface="Source Sans Pro" panose="020B0503030403020204" pitchFamily="34" charset="0"/>
              </a:rPr>
              <a:t> </a:t>
            </a:r>
            <a:r>
              <a:rPr lang="sv-SE" dirty="0" smtClean="0">
                <a:latin typeface="Source Sans Pro" panose="020B0503030403020204" pitchFamily="34" charset="0"/>
                <a:ea typeface="Source Sans Pro" panose="020B0503030403020204" pitchFamily="34" charset="0"/>
              </a:rPr>
              <a:t>Vildar, </a:t>
            </a:r>
            <a:r>
              <a:rPr lang="sv-SE" dirty="0" err="1" smtClean="0">
                <a:latin typeface="Source Sans Pro" panose="020B0503030403020204" pitchFamily="34" charset="0"/>
                <a:ea typeface="Source Sans Pro" panose="020B0503030403020204" pitchFamily="34" charset="0"/>
              </a:rPr>
              <a:t>Finnhovi</a:t>
            </a:r>
            <a:r>
              <a:rPr lang="sv-SE" dirty="0" smtClean="0">
                <a:latin typeface="Source Sans Pro" panose="020B0503030403020204" pitchFamily="34" charset="0"/>
                <a:ea typeface="Source Sans Pro" panose="020B0503030403020204" pitchFamily="34" charset="0"/>
              </a:rPr>
              <a:t> </a:t>
            </a:r>
            <a:r>
              <a:rPr lang="sv-SE" dirty="0">
                <a:latin typeface="Source Sans Pro" panose="020B0503030403020204" pitchFamily="34" charset="0"/>
                <a:ea typeface="Source Sans Pro" panose="020B0503030403020204" pitchFamily="34" charset="0"/>
              </a:rPr>
              <a:t>24/2: </a:t>
            </a:r>
            <a:r>
              <a:rPr lang="sv-SE" dirty="0" smtClean="0">
                <a:latin typeface="Source Sans Pro" panose="020B0503030403020204" pitchFamily="34" charset="0"/>
                <a:ea typeface="Source Sans Pro" panose="020B0503030403020204" pitchFamily="34" charset="0"/>
              </a:rPr>
              <a:t>1 500 kr</a:t>
            </a:r>
          </a:p>
          <a:p>
            <a:pPr marL="285750" indent="-285750">
              <a:spcAft>
                <a:spcPts val="500"/>
              </a:spcAft>
              <a:buFont typeface="Arial" panose="020B0604020202020204" pitchFamily="34" charset="0"/>
              <a:buChar char="•"/>
            </a:pPr>
            <a:r>
              <a:rPr lang="sv-SE" dirty="0" smtClean="0">
                <a:latin typeface="Source Sans Pro" panose="020B0503030403020204" pitchFamily="34" charset="0"/>
                <a:ea typeface="Source Sans Pro" panose="020B0503030403020204" pitchFamily="34" charset="0"/>
              </a:rPr>
              <a:t>Allsångs- och danskväll, </a:t>
            </a:r>
            <a:r>
              <a:rPr lang="sv-SE" dirty="0" err="1" smtClean="0">
                <a:latin typeface="Source Sans Pro" panose="020B0503030403020204" pitchFamily="34" charset="0"/>
                <a:ea typeface="Source Sans Pro" panose="020B0503030403020204" pitchFamily="34" charset="0"/>
              </a:rPr>
              <a:t>Yhteislauluilta</a:t>
            </a:r>
            <a:r>
              <a:rPr lang="sv-SE" dirty="0" smtClean="0">
                <a:latin typeface="Source Sans Pro" panose="020B0503030403020204" pitchFamily="34" charset="0"/>
                <a:ea typeface="Source Sans Pro" panose="020B0503030403020204" pitchFamily="34" charset="0"/>
              </a:rPr>
              <a:t> ja </a:t>
            </a:r>
            <a:r>
              <a:rPr lang="sv-SE" dirty="0" err="1" smtClean="0">
                <a:latin typeface="Source Sans Pro" panose="020B0503030403020204" pitchFamily="34" charset="0"/>
                <a:ea typeface="Source Sans Pro" panose="020B0503030403020204" pitchFamily="34" charset="0"/>
              </a:rPr>
              <a:t>tanssit</a:t>
            </a:r>
            <a:r>
              <a:rPr lang="sv-SE" dirty="0" smtClean="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Finnhovi</a:t>
            </a:r>
            <a:r>
              <a:rPr lang="sv-SE" dirty="0" smtClean="0">
                <a:latin typeface="Source Sans Pro" panose="020B0503030403020204" pitchFamily="34" charset="0"/>
                <a:ea typeface="Source Sans Pro" panose="020B0503030403020204" pitchFamily="34" charset="0"/>
              </a:rPr>
              <a:t> 24/2, </a:t>
            </a:r>
            <a:r>
              <a:rPr lang="sv-SE" dirty="0" err="1" smtClean="0">
                <a:latin typeface="Source Sans Pro" panose="020B0503030403020204" pitchFamily="34" charset="0"/>
                <a:ea typeface="Source Sans Pro" panose="020B0503030403020204" pitchFamily="34" charset="0"/>
              </a:rPr>
              <a:t>vuokra</a:t>
            </a:r>
            <a:r>
              <a:rPr lang="sv-SE" dirty="0" smtClean="0">
                <a:latin typeface="Source Sans Pro" panose="020B0503030403020204" pitchFamily="34" charset="0"/>
                <a:ea typeface="Source Sans Pro" panose="020B0503030403020204" pitchFamily="34" charset="0"/>
              </a:rPr>
              <a:t>/lokalhyra: 1 500 kr</a:t>
            </a:r>
            <a:endParaRPr lang="sv-SE" dirty="0">
              <a:latin typeface="Source Sans Pro" panose="020B0503030403020204" pitchFamily="34" charset="0"/>
              <a:ea typeface="Source Sans Pro" panose="020B0503030403020204" pitchFamily="34" charset="0"/>
            </a:endParaRPr>
          </a:p>
          <a:p>
            <a:pPr marL="285750" indent="-285750">
              <a:spcAft>
                <a:spcPts val="500"/>
              </a:spcAft>
              <a:buFont typeface="Arial" panose="020B0604020202020204" pitchFamily="34" charset="0"/>
              <a:buChar char="•"/>
            </a:pPr>
            <a:r>
              <a:rPr lang="sv-SE" dirty="0" err="1">
                <a:latin typeface="Source Sans Pro" panose="020B0503030403020204" pitchFamily="34" charset="0"/>
                <a:ea typeface="Source Sans Pro" panose="020B0503030403020204" pitchFamily="34" charset="0"/>
              </a:rPr>
              <a:t>Pressan</a:t>
            </a:r>
            <a:r>
              <a:rPr lang="sv-SE" dirty="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Katti</a:t>
            </a:r>
            <a:r>
              <a:rPr lang="sv-SE" dirty="0" smtClean="0">
                <a:latin typeface="Source Sans Pro" panose="020B0503030403020204" pitchFamily="34" charset="0"/>
                <a:ea typeface="Source Sans Pro" panose="020B0503030403020204" pitchFamily="34" charset="0"/>
              </a:rPr>
              <a:t>/Presidentens katt 25/2: 8 500 </a:t>
            </a:r>
            <a:r>
              <a:rPr lang="sv-SE" dirty="0">
                <a:latin typeface="Source Sans Pro" panose="020B0503030403020204" pitchFamily="34" charset="0"/>
                <a:ea typeface="Source Sans Pro" panose="020B0503030403020204" pitchFamily="34" charset="0"/>
              </a:rPr>
              <a:t>kr</a:t>
            </a:r>
          </a:p>
          <a:p>
            <a:pPr marL="285750" indent="-285750">
              <a:spcAft>
                <a:spcPts val="500"/>
              </a:spcAft>
              <a:buFont typeface="Arial" panose="020B0604020202020204" pitchFamily="34" charset="0"/>
              <a:buChar char="•"/>
            </a:pPr>
            <a:r>
              <a:rPr lang="sv-SE" dirty="0" err="1" smtClean="0">
                <a:latin typeface="Source Sans Pro" panose="020B0503030403020204" pitchFamily="34" charset="0"/>
                <a:ea typeface="Source Sans Pro" panose="020B0503030403020204" pitchFamily="34" charset="0"/>
              </a:rPr>
              <a:t>Rollup</a:t>
            </a:r>
            <a:r>
              <a:rPr lang="sv-SE" dirty="0" smtClean="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Skövden</a:t>
            </a:r>
            <a:r>
              <a:rPr lang="sv-SE" dirty="0" smtClean="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Ruotsinsuomalaiset</a:t>
            </a:r>
            <a:r>
              <a:rPr lang="sv-SE" dirty="0" smtClean="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yhdessä</a:t>
            </a:r>
            <a:r>
              <a:rPr lang="sv-SE" dirty="0">
                <a:latin typeface="Source Sans Pro" panose="020B0503030403020204" pitchFamily="34" charset="0"/>
                <a:ea typeface="Source Sans Pro" panose="020B0503030403020204" pitchFamily="34" charset="0"/>
              </a:rPr>
              <a:t> </a:t>
            </a:r>
            <a:r>
              <a:rPr lang="sv-SE" dirty="0" smtClean="0">
                <a:latin typeface="Source Sans Pro" panose="020B0503030403020204" pitchFamily="34" charset="0"/>
                <a:ea typeface="Source Sans Pro" panose="020B0503030403020204" pitchFamily="34" charset="0"/>
              </a:rPr>
              <a:t>– Suomi 100”: </a:t>
            </a:r>
            <a:r>
              <a:rPr lang="sv-SE" dirty="0">
                <a:latin typeface="Source Sans Pro" panose="020B0503030403020204" pitchFamily="34" charset="0"/>
                <a:ea typeface="Source Sans Pro" panose="020B0503030403020204" pitchFamily="34" charset="0"/>
              </a:rPr>
              <a:t>1 495 kr (exkl. moms</a:t>
            </a:r>
            <a:r>
              <a:rPr lang="sv-SE" dirty="0" smtClean="0">
                <a:latin typeface="Source Sans Pro" panose="020B0503030403020204" pitchFamily="34" charset="0"/>
                <a:ea typeface="Source Sans Pro" panose="020B0503030403020204" pitchFamily="34" charset="0"/>
              </a:rPr>
              <a:t>)</a:t>
            </a:r>
            <a:endParaRPr lang="sv-SE" dirty="0">
              <a:latin typeface="Source Sans Pro" panose="020B0503030403020204" pitchFamily="34" charset="0"/>
              <a:ea typeface="Source Sans Pro" panose="020B0503030403020204" pitchFamily="34" charset="0"/>
            </a:endParaRPr>
          </a:p>
          <a:p>
            <a:pPr marL="285750" indent="-285750">
              <a:spcAft>
                <a:spcPts val="500"/>
              </a:spcAft>
              <a:buFont typeface="Arial" panose="020B0604020202020204" pitchFamily="34" charset="0"/>
              <a:buChar char="•"/>
            </a:pPr>
            <a:r>
              <a:rPr lang="sv-SE" dirty="0" err="1" smtClean="0">
                <a:latin typeface="Source Sans Pro" panose="020B0503030403020204" pitchFamily="34" charset="0"/>
                <a:ea typeface="Source Sans Pro" panose="020B0503030403020204" pitchFamily="34" charset="0"/>
              </a:rPr>
              <a:t>Syömistä</a:t>
            </a:r>
            <a:r>
              <a:rPr lang="sv-SE" dirty="0" smtClean="0">
                <a:latin typeface="Source Sans Pro" panose="020B0503030403020204" pitchFamily="34" charset="0"/>
                <a:ea typeface="Source Sans Pro" panose="020B0503030403020204" pitchFamily="34" charset="0"/>
              </a:rPr>
              <a:t>/Fika till </a:t>
            </a:r>
            <a:r>
              <a:rPr lang="sv-SE" dirty="0" err="1" smtClean="0">
                <a:latin typeface="Source Sans Pro" panose="020B0503030403020204" pitchFamily="34" charset="0"/>
                <a:ea typeface="Source Sans Pro" panose="020B0503030403020204" pitchFamily="34" charset="0"/>
              </a:rPr>
              <a:t>Nyeport</a:t>
            </a:r>
            <a:r>
              <a:rPr lang="sv-SE" dirty="0" smtClean="0">
                <a:latin typeface="Source Sans Pro" panose="020B0503030403020204" pitchFamily="34" charset="0"/>
                <a:ea typeface="Source Sans Pro" panose="020B0503030403020204" pitchFamily="34" charset="0"/>
              </a:rPr>
              <a:t> </a:t>
            </a:r>
            <a:r>
              <a:rPr lang="sv-SE" dirty="0">
                <a:latin typeface="Source Sans Pro" panose="020B0503030403020204" pitchFamily="34" charset="0"/>
                <a:ea typeface="Source Sans Pro" panose="020B0503030403020204" pitchFamily="34" charset="0"/>
              </a:rPr>
              <a:t>+ Slöjdens Hus: 600 </a:t>
            </a:r>
            <a:r>
              <a:rPr lang="sv-SE" dirty="0" smtClean="0">
                <a:latin typeface="Source Sans Pro" panose="020B0503030403020204" pitchFamily="34" charset="0"/>
                <a:ea typeface="Source Sans Pro" panose="020B0503030403020204" pitchFamily="34" charset="0"/>
              </a:rPr>
              <a:t>kr</a:t>
            </a:r>
          </a:p>
          <a:p>
            <a:pPr marL="285750" indent="-285750">
              <a:spcAft>
                <a:spcPts val="500"/>
              </a:spcAft>
              <a:buFont typeface="Arial" panose="020B0604020202020204" pitchFamily="34" charset="0"/>
              <a:buChar char="•"/>
            </a:pPr>
            <a:r>
              <a:rPr lang="sv-SE" b="1" dirty="0" err="1" smtClean="0">
                <a:latin typeface="Source Sans Pro" panose="020B0503030403020204" pitchFamily="34" charset="0"/>
                <a:ea typeface="Source Sans Pro" panose="020B0503030403020204" pitchFamily="34" charset="0"/>
              </a:rPr>
              <a:t>Mainokset</a:t>
            </a:r>
            <a:r>
              <a:rPr lang="sv-SE" b="1" dirty="0" smtClean="0">
                <a:latin typeface="Source Sans Pro" panose="020B0503030403020204" pitchFamily="34" charset="0"/>
                <a:ea typeface="Source Sans Pro" panose="020B0503030403020204" pitchFamily="34" charset="0"/>
              </a:rPr>
              <a:t>/annonser:</a:t>
            </a:r>
          </a:p>
          <a:p>
            <a:pPr marL="285750" indent="-285750">
              <a:spcAft>
                <a:spcPts val="500"/>
              </a:spcAft>
              <a:buFont typeface="Arial" panose="020B0604020202020204" pitchFamily="34" charset="0"/>
              <a:buChar char="•"/>
            </a:pPr>
            <a:r>
              <a:rPr lang="sv-SE" dirty="0" err="1" smtClean="0">
                <a:latin typeface="Source Sans Pro" panose="020B0503030403020204" pitchFamily="34" charset="0"/>
                <a:ea typeface="Source Sans Pro" panose="020B0503030403020204" pitchFamily="34" charset="0"/>
              </a:rPr>
              <a:t>Ruotsinsuomalainen</a:t>
            </a:r>
            <a:r>
              <a:rPr lang="sv-SE" dirty="0" smtClean="0">
                <a:latin typeface="Source Sans Pro" panose="020B0503030403020204" pitchFamily="34" charset="0"/>
                <a:ea typeface="Source Sans Pro" panose="020B0503030403020204" pitchFamily="34" charset="0"/>
              </a:rPr>
              <a:t> 5 000 kr </a:t>
            </a:r>
            <a:r>
              <a:rPr lang="sv-SE" dirty="0">
                <a:latin typeface="Source Sans Pro" panose="020B0503030403020204" pitchFamily="34" charset="0"/>
                <a:ea typeface="Source Sans Pro" panose="020B0503030403020204" pitchFamily="34" charset="0"/>
              </a:rPr>
              <a:t>(exkl. moms)</a:t>
            </a:r>
            <a:endParaRPr lang="sv-SE" dirty="0" smtClean="0">
              <a:latin typeface="Source Sans Pro" panose="020B0503030403020204" pitchFamily="34" charset="0"/>
              <a:ea typeface="Source Sans Pro" panose="020B0503030403020204" pitchFamily="34" charset="0"/>
            </a:endParaRPr>
          </a:p>
          <a:p>
            <a:pPr marL="285750" indent="-285750">
              <a:spcAft>
                <a:spcPts val="500"/>
              </a:spcAft>
              <a:buFont typeface="Arial" panose="020B0604020202020204" pitchFamily="34" charset="0"/>
              <a:buChar char="•"/>
            </a:pPr>
            <a:r>
              <a:rPr lang="sv-SE" dirty="0" smtClean="0">
                <a:latin typeface="Source Sans Pro" panose="020B0503030403020204" pitchFamily="34" charset="0"/>
                <a:ea typeface="Source Sans Pro" panose="020B0503030403020204" pitchFamily="34" charset="0"/>
              </a:rPr>
              <a:t>Skövde Nyheter 4 095 kr </a:t>
            </a:r>
            <a:r>
              <a:rPr lang="sv-SE" dirty="0">
                <a:latin typeface="Source Sans Pro" panose="020B0503030403020204" pitchFamily="34" charset="0"/>
                <a:ea typeface="Source Sans Pro" panose="020B0503030403020204" pitchFamily="34" charset="0"/>
              </a:rPr>
              <a:t>(exkl. moms</a:t>
            </a:r>
            <a:r>
              <a:rPr lang="sv-SE" dirty="0" smtClean="0">
                <a:latin typeface="Source Sans Pro" panose="020B0503030403020204" pitchFamily="34" charset="0"/>
                <a:ea typeface="Source Sans Pro" panose="020B0503030403020204" pitchFamily="34" charset="0"/>
              </a:rPr>
              <a:t>)</a:t>
            </a:r>
          </a:p>
          <a:p>
            <a:pPr marL="285750" indent="-285750">
              <a:spcAft>
                <a:spcPts val="500"/>
              </a:spcAft>
              <a:buFont typeface="Arial" panose="020B0604020202020204" pitchFamily="34" charset="0"/>
              <a:buChar char="•"/>
            </a:pPr>
            <a:r>
              <a:rPr lang="sv-SE" dirty="0" smtClean="0">
                <a:latin typeface="Source Sans Pro" panose="020B0503030403020204" pitchFamily="34" charset="0"/>
                <a:ea typeface="Source Sans Pro" panose="020B0503030403020204" pitchFamily="34" charset="0"/>
              </a:rPr>
              <a:t>Skaraborgsbygden 3 863 kr (exkl. moms)</a:t>
            </a:r>
          </a:p>
          <a:p>
            <a:pPr marL="285750" indent="-285750">
              <a:spcAft>
                <a:spcPts val="500"/>
              </a:spcAft>
              <a:buFont typeface="Arial" panose="020B0604020202020204" pitchFamily="34" charset="0"/>
              <a:buChar char="•"/>
            </a:pPr>
            <a:endParaRPr lang="sv-SE" sz="800" dirty="0" smtClean="0">
              <a:latin typeface="Source Sans Pro" panose="020B0503030403020204" pitchFamily="34" charset="0"/>
              <a:ea typeface="Source Sans Pro" panose="020B0503030403020204" pitchFamily="34" charset="0"/>
            </a:endParaRPr>
          </a:p>
          <a:p>
            <a:pPr>
              <a:spcAft>
                <a:spcPts val="500"/>
              </a:spcAft>
            </a:pPr>
            <a:r>
              <a:rPr lang="sv-SE" b="1" dirty="0" err="1" smtClean="0">
                <a:latin typeface="Source Sans Pro" panose="020B0503030403020204" pitchFamily="34" charset="0"/>
                <a:ea typeface="Source Sans Pro" panose="020B0503030403020204" pitchFamily="34" charset="0"/>
              </a:rPr>
              <a:t>Yhteensä</a:t>
            </a:r>
            <a:r>
              <a:rPr lang="sv-SE" b="1" dirty="0" smtClean="0">
                <a:latin typeface="Source Sans Pro" panose="020B0503030403020204" pitchFamily="34" charset="0"/>
                <a:ea typeface="Source Sans Pro" panose="020B0503030403020204" pitchFamily="34" charset="0"/>
              </a:rPr>
              <a:t>/totalt</a:t>
            </a:r>
            <a:r>
              <a:rPr lang="sv-SE" b="1" smtClean="0">
                <a:latin typeface="Source Sans Pro" panose="020B0503030403020204" pitchFamily="34" charset="0"/>
                <a:ea typeface="Source Sans Pro" panose="020B0503030403020204" pitchFamily="34" charset="0"/>
              </a:rPr>
              <a:t>: 39 753 kr</a:t>
            </a:r>
            <a:r>
              <a:rPr lang="sv-SE" b="1" dirty="0" smtClean="0">
                <a:latin typeface="Source Sans Pro" panose="020B0503030403020204" pitchFamily="34" charset="0"/>
                <a:ea typeface="Source Sans Pro" panose="020B0503030403020204" pitchFamily="34" charset="0"/>
              </a:rPr>
              <a:t/>
            </a:r>
            <a:br>
              <a:rPr lang="sv-SE" b="1" dirty="0" smtClean="0">
                <a:latin typeface="Source Sans Pro" panose="020B0503030403020204" pitchFamily="34" charset="0"/>
                <a:ea typeface="Source Sans Pro" panose="020B0503030403020204" pitchFamily="34" charset="0"/>
              </a:rPr>
            </a:br>
            <a:endParaRPr lang="sv-SE"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1046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sz="4400" dirty="0" err="1" smtClean="0"/>
              <a:t>Jälkipuinti</a:t>
            </a:r>
            <a:r>
              <a:rPr lang="sv-SE" sz="4400" dirty="0" smtClean="0"/>
              <a:t> – Uppföljning 20/3</a:t>
            </a:r>
            <a:endParaRPr lang="sv-SE" sz="4400"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373" y="4089977"/>
            <a:ext cx="3321627" cy="2768023"/>
          </a:xfrm>
          <a:prstGeom prst="rect">
            <a:avLst/>
          </a:prstGeom>
        </p:spPr>
      </p:pic>
      <p:sp>
        <p:nvSpPr>
          <p:cNvPr id="6" name="textruta 5"/>
          <p:cNvSpPr txBox="1"/>
          <p:nvPr/>
        </p:nvSpPr>
        <p:spPr>
          <a:xfrm>
            <a:off x="251836" y="1932708"/>
            <a:ext cx="8350828" cy="5165517"/>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sv-SE" dirty="0" err="1">
                <a:latin typeface="Source Sans Pro" panose="020B0503030403020204" pitchFamily="34" charset="0"/>
                <a:ea typeface="Source Sans Pro" panose="020B0503030403020204" pitchFamily="34" charset="0"/>
              </a:rPr>
              <a:t>Ei</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ole</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tullut</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mitään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negatiivista</a:t>
            </a:r>
            <a:r>
              <a:rPr lang="sv-SE" dirty="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palautetta</a:t>
            </a:r>
            <a:r>
              <a:rPr lang="sv-SE" dirty="0" smtClean="0">
                <a:latin typeface="Source Sans Pro" panose="020B0503030403020204" pitchFamily="34" charset="0"/>
                <a:ea typeface="Source Sans Pro" panose="020B0503030403020204" pitchFamily="34" charset="0"/>
              </a:rPr>
              <a:t> – Har inte fått någon negativ respons.</a:t>
            </a:r>
            <a:endParaRPr lang="sv-SE" dirty="0">
              <a:latin typeface="Source Sans Pro" panose="020B0503030403020204" pitchFamily="34" charset="0"/>
              <a:ea typeface="Source Sans Pro" panose="020B0503030403020204" pitchFamily="34" charset="0"/>
            </a:endParaRPr>
          </a:p>
          <a:p>
            <a:pPr marL="285750" indent="-285750">
              <a:spcAft>
                <a:spcPts val="1000"/>
              </a:spcAft>
              <a:buFont typeface="Arial" panose="020B0604020202020204" pitchFamily="34" charset="0"/>
              <a:buChar char="•"/>
            </a:pPr>
            <a:r>
              <a:rPr lang="sv-SE" dirty="0" err="1">
                <a:latin typeface="Source Sans Pro" panose="020B0503030403020204" pitchFamily="34" charset="0"/>
                <a:ea typeface="Source Sans Pro" panose="020B0503030403020204" pitchFamily="34" charset="0"/>
              </a:rPr>
              <a:t>Jotkut</a:t>
            </a:r>
            <a:r>
              <a:rPr lang="sv-SE" dirty="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ovat</a:t>
            </a:r>
            <a:r>
              <a:rPr lang="sv-SE" dirty="0" smtClean="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ihmetelleet</a:t>
            </a:r>
            <a:r>
              <a:rPr lang="sv-SE" dirty="0" smtClean="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miksi</a:t>
            </a:r>
            <a:r>
              <a:rPr lang="sv-SE" dirty="0" smtClean="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emme</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olleet</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Commercissä</a:t>
            </a:r>
            <a:r>
              <a:rPr lang="sv-SE" dirty="0">
                <a:latin typeface="Source Sans Pro" panose="020B0503030403020204" pitchFamily="34" charset="0"/>
                <a:ea typeface="Source Sans Pro" panose="020B0503030403020204" pitchFamily="34" charset="0"/>
              </a:rPr>
              <a:t> tai </a:t>
            </a:r>
            <a:r>
              <a:rPr lang="sv-SE" dirty="0" err="1">
                <a:latin typeface="Source Sans Pro" panose="020B0503030403020204" pitchFamily="34" charset="0"/>
                <a:ea typeface="Source Sans Pro" panose="020B0503030403020204" pitchFamily="34" charset="0"/>
              </a:rPr>
              <a:t>jossain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muualla</a:t>
            </a:r>
            <a:r>
              <a:rPr lang="sv-SE" dirty="0">
                <a:latin typeface="Source Sans Pro" panose="020B0503030403020204" pitchFamily="34" charset="0"/>
                <a:ea typeface="Source Sans Pro" panose="020B0503030403020204" pitchFamily="34" charset="0"/>
              </a:rPr>
              <a:t>. On </a:t>
            </a:r>
            <a:r>
              <a:rPr lang="sv-SE" dirty="0" err="1">
                <a:latin typeface="Source Sans Pro" panose="020B0503030403020204" pitchFamily="34" charset="0"/>
                <a:ea typeface="Source Sans Pro" panose="020B0503030403020204" pitchFamily="34" charset="0"/>
              </a:rPr>
              <a:t>vaikea</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löytää</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hyvä</a:t>
            </a:r>
            <a:r>
              <a:rPr lang="sv-SE" dirty="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paikka</a:t>
            </a:r>
            <a:r>
              <a:rPr lang="sv-SE" dirty="0" smtClean="0">
                <a:latin typeface="Source Sans Pro" panose="020B0503030403020204" pitchFamily="34" charset="0"/>
                <a:ea typeface="Source Sans Pro" panose="020B0503030403020204" pitchFamily="34" charset="0"/>
              </a:rPr>
              <a:t> - En del har undrat varför vi inte var på Commerce eller någon annanstans. Svårt att hitta ett bra ställe.</a:t>
            </a:r>
            <a:endParaRPr lang="sv-SE" dirty="0">
              <a:latin typeface="Source Sans Pro" panose="020B0503030403020204" pitchFamily="34" charset="0"/>
              <a:ea typeface="Source Sans Pro" panose="020B0503030403020204" pitchFamily="34" charset="0"/>
            </a:endParaRPr>
          </a:p>
          <a:p>
            <a:pPr marL="285750" indent="-285750">
              <a:spcAft>
                <a:spcPts val="1000"/>
              </a:spcAft>
              <a:buFont typeface="Arial" panose="020B0604020202020204" pitchFamily="34" charset="0"/>
              <a:buChar char="•"/>
            </a:pPr>
            <a:r>
              <a:rPr lang="sv-SE" dirty="0" err="1">
                <a:latin typeface="Source Sans Pro" panose="020B0503030403020204" pitchFamily="34" charset="0"/>
                <a:ea typeface="Source Sans Pro" panose="020B0503030403020204" pitchFamily="34" charset="0"/>
              </a:rPr>
              <a:t>Pitäisikö</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pitää</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yksi</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kunnon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juhla</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ensi</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vuonna</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Lapsille</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juhla</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aikaisemmin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päivällä</a:t>
            </a:r>
            <a:r>
              <a:rPr lang="sv-SE" dirty="0">
                <a:latin typeface="Source Sans Pro" panose="020B0503030403020204" pitchFamily="34" charset="0"/>
                <a:ea typeface="Source Sans Pro" panose="020B0503030403020204" pitchFamily="34" charset="0"/>
              </a:rPr>
              <a:t> (24/2) ja </a:t>
            </a:r>
            <a:r>
              <a:rPr lang="sv-SE" dirty="0" err="1">
                <a:latin typeface="Source Sans Pro" panose="020B0503030403020204" pitchFamily="34" charset="0"/>
                <a:ea typeface="Source Sans Pro" panose="020B0503030403020204" pitchFamily="34" charset="0"/>
              </a:rPr>
              <a:t>sitten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aikuisille</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juhla</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illalla</a:t>
            </a:r>
            <a:r>
              <a:rPr lang="sv-SE" dirty="0" smtClean="0">
                <a:latin typeface="Source Sans Pro" panose="020B0503030403020204" pitchFamily="34" charset="0"/>
                <a:ea typeface="Source Sans Pro" panose="020B0503030403020204" pitchFamily="34" charset="0"/>
              </a:rPr>
              <a:t>? – Bör man satsa på ett enda stort firande nästa år? Fest för barnen tidigare under dagen (24/2) och fest för vuxna på kvällen?</a:t>
            </a:r>
            <a:endParaRPr lang="sv-SE" dirty="0">
              <a:latin typeface="Source Sans Pro" panose="020B0503030403020204" pitchFamily="34" charset="0"/>
              <a:ea typeface="Source Sans Pro" panose="020B0503030403020204" pitchFamily="34" charset="0"/>
            </a:endParaRPr>
          </a:p>
          <a:p>
            <a:pPr marL="285750" indent="-285750">
              <a:spcAft>
                <a:spcPts val="1000"/>
              </a:spcAft>
              <a:buFont typeface="Arial" panose="020B0604020202020204" pitchFamily="34" charset="0"/>
              <a:buChar char="•"/>
            </a:pPr>
            <a:r>
              <a:rPr lang="sv-SE" dirty="0" err="1">
                <a:latin typeface="Source Sans Pro" panose="020B0503030403020204" pitchFamily="34" charset="0"/>
                <a:ea typeface="Source Sans Pro" panose="020B0503030403020204" pitchFamily="34" charset="0"/>
              </a:rPr>
              <a:t>Työryhmä</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kokoontuu</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syksyllä</a:t>
            </a:r>
            <a:r>
              <a:rPr lang="sv-SE" dirty="0">
                <a:latin typeface="Source Sans Pro" panose="020B0503030403020204" pitchFamily="34" charset="0"/>
                <a:ea typeface="Source Sans Pro" panose="020B0503030403020204" pitchFamily="34" charset="0"/>
              </a:rPr>
              <a:t> ja </a:t>
            </a:r>
            <a:r>
              <a:rPr lang="sv-SE" dirty="0" err="1">
                <a:latin typeface="Source Sans Pro" panose="020B0503030403020204" pitchFamily="34" charset="0"/>
                <a:ea typeface="Source Sans Pro" panose="020B0503030403020204" pitchFamily="34" charset="0"/>
              </a:rPr>
              <a:t>tekee</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suunnitelman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ensi</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vuoden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ruotsinsuomalaisten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päivää</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varten</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Uusia</a:t>
            </a:r>
            <a:r>
              <a:rPr lang="sv-SE" dirty="0">
                <a:latin typeface="Source Sans Pro" panose="020B0503030403020204" pitchFamily="34" charset="0"/>
                <a:ea typeface="Source Sans Pro" panose="020B0503030403020204" pitchFamily="34" charset="0"/>
              </a:rPr>
              <a:t> </a:t>
            </a:r>
            <a:r>
              <a:rPr lang="sv-SE" dirty="0" err="1">
                <a:latin typeface="Source Sans Pro" panose="020B0503030403020204" pitchFamily="34" charset="0"/>
                <a:ea typeface="Source Sans Pro" panose="020B0503030403020204" pitchFamily="34" charset="0"/>
              </a:rPr>
              <a:t>mukaan</a:t>
            </a:r>
            <a:r>
              <a:rPr lang="sv-SE" dirty="0">
                <a:latin typeface="Source Sans Pro" panose="020B0503030403020204" pitchFamily="34" charset="0"/>
                <a:ea typeface="Source Sans Pro" panose="020B0503030403020204" pitchFamily="34" charset="0"/>
              </a:rPr>
              <a:t>? Kirsti? Riitta? Marketta? Laila? Heidi Tikkanen? </a:t>
            </a:r>
            <a:r>
              <a:rPr lang="sv-SE" dirty="0" err="1">
                <a:latin typeface="Source Sans Pro" panose="020B0503030403020204" pitchFamily="34" charset="0"/>
                <a:ea typeface="Source Sans Pro" panose="020B0503030403020204" pitchFamily="34" charset="0"/>
              </a:rPr>
              <a:t>Referenssiryhmä</a:t>
            </a:r>
            <a:r>
              <a:rPr lang="sv-SE" dirty="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päättää</a:t>
            </a:r>
            <a:r>
              <a:rPr lang="sv-SE" dirty="0" smtClean="0">
                <a:latin typeface="Source Sans Pro" panose="020B0503030403020204" pitchFamily="34" charset="0"/>
                <a:ea typeface="Source Sans Pro" panose="020B0503030403020204" pitchFamily="34" charset="0"/>
              </a:rPr>
              <a:t> – Arbetsgruppen träffas igen i höst och gör en plan inför nästa år. Ska nya med i gruppen? Kirsti? Riitta? Marketta? Laila? Heidi Tikkanen? Referensgruppen avgör.</a:t>
            </a:r>
          </a:p>
          <a:p>
            <a:pPr marL="285750" indent="-285750">
              <a:spcAft>
                <a:spcPts val="1000"/>
              </a:spcAft>
              <a:buFont typeface="Arial" panose="020B0604020202020204" pitchFamily="34" charset="0"/>
              <a:buChar char="•"/>
            </a:pPr>
            <a:r>
              <a:rPr lang="sv-SE" dirty="0" err="1" smtClean="0">
                <a:latin typeface="Source Sans Pro" panose="020B0503030403020204" pitchFamily="34" charset="0"/>
                <a:ea typeface="Source Sans Pro" panose="020B0503030403020204" pitchFamily="34" charset="0"/>
              </a:rPr>
              <a:t>Mukana</a:t>
            </a:r>
            <a:r>
              <a:rPr lang="sv-SE" dirty="0" smtClean="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työryhmän</a:t>
            </a:r>
            <a:r>
              <a:rPr lang="sv-SE" dirty="0" smtClean="0">
                <a:latin typeface="Source Sans Pro" panose="020B0503030403020204" pitchFamily="34" charset="0"/>
                <a:ea typeface="Source Sans Pro" panose="020B0503030403020204" pitchFamily="34" charset="0"/>
              </a:rPr>
              <a:t> </a:t>
            </a:r>
            <a:r>
              <a:rPr lang="sv-SE" dirty="0" err="1" smtClean="0">
                <a:latin typeface="Source Sans Pro" panose="020B0503030403020204" pitchFamily="34" charset="0"/>
                <a:ea typeface="Source Sans Pro" panose="020B0503030403020204" pitchFamily="34" charset="0"/>
              </a:rPr>
              <a:t>jälkipuinnissa</a:t>
            </a:r>
            <a:r>
              <a:rPr lang="sv-SE" dirty="0" smtClean="0">
                <a:latin typeface="Source Sans Pro" panose="020B0503030403020204" pitchFamily="34" charset="0"/>
                <a:ea typeface="Source Sans Pro" panose="020B0503030403020204" pitchFamily="34" charset="0"/>
              </a:rPr>
              <a:t> 20/3 - Med på arbetsgruppens uppföljningsmöte 20/3: Jorma Vattulainen, Unto Lassila, Anoo Niskanen Naing</a:t>
            </a:r>
            <a:br>
              <a:rPr lang="sv-SE" dirty="0" smtClean="0">
                <a:latin typeface="Source Sans Pro" panose="020B0503030403020204" pitchFamily="34" charset="0"/>
                <a:ea typeface="Source Sans Pro" panose="020B0503030403020204" pitchFamily="34" charset="0"/>
              </a:rPr>
            </a:br>
            <a:r>
              <a:rPr lang="sv-SE" dirty="0" err="1" smtClean="0">
                <a:latin typeface="Source Sans Pro" panose="020B0503030403020204" pitchFamily="34" charset="0"/>
                <a:ea typeface="Source Sans Pro" panose="020B0503030403020204" pitchFamily="34" charset="0"/>
              </a:rPr>
              <a:t>Poissa</a:t>
            </a:r>
            <a:r>
              <a:rPr lang="sv-SE" dirty="0" smtClean="0">
                <a:latin typeface="Source Sans Pro" panose="020B0503030403020204" pitchFamily="34" charset="0"/>
                <a:ea typeface="Source Sans Pro" panose="020B0503030403020204" pitchFamily="34" charset="0"/>
              </a:rPr>
              <a:t>/frånvarande: Pirkko Karjalainen, Anneli Heikka</a:t>
            </a:r>
            <a:endParaRPr lang="sv-SE" dirty="0">
              <a:latin typeface="Source Sans Pro" panose="020B0503030403020204" pitchFamily="34" charset="0"/>
              <a:ea typeface="Source Sans Pro" panose="020B0503030403020204" pitchFamily="34" charset="0"/>
            </a:endParaRPr>
          </a:p>
          <a:p>
            <a:endParaRPr lang="sv-SE" dirty="0"/>
          </a:p>
        </p:txBody>
      </p:sp>
    </p:spTree>
    <p:extLst>
      <p:ext uri="{BB962C8B-B14F-4D97-AF65-F5344CB8AC3E}">
        <p14:creationId xmlns:p14="http://schemas.microsoft.com/office/powerpoint/2010/main" val="3754679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fi-FI" sz="4400" b="1" dirty="0" smtClean="0"/>
              <a:t>Ohjelmaa - </a:t>
            </a:r>
            <a:r>
              <a:rPr lang="fi-FI" sz="4400" b="1" dirty="0" err="1" smtClean="0"/>
              <a:t>program</a:t>
            </a:r>
            <a:endParaRPr lang="sv-SE" sz="4400" dirty="0"/>
          </a:p>
        </p:txBody>
      </p:sp>
      <p:sp>
        <p:nvSpPr>
          <p:cNvPr id="11" name="Rektangel 10"/>
          <p:cNvSpPr/>
          <p:nvPr/>
        </p:nvSpPr>
        <p:spPr>
          <a:xfrm>
            <a:off x="243839" y="1883222"/>
            <a:ext cx="9204959" cy="4791055"/>
          </a:xfrm>
          <a:prstGeom prst="rect">
            <a:avLst/>
          </a:prstGeom>
        </p:spPr>
        <p:txBody>
          <a:bodyPr wrap="square">
            <a:spAutoFit/>
          </a:bodyPr>
          <a:lstStyle/>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20/2, klo 18.00-18.45, Monipuoliset Maanantait: ”Äidinkielestä isovanhempien kieleen”, kaupunginkirjasto, </a:t>
            </a:r>
            <a:r>
              <a:rPr lang="fi-FI" sz="1400" b="1" dirty="0" err="1">
                <a:latin typeface="Source Sans Pro" panose="020B0503030403020204" pitchFamily="34" charset="0"/>
                <a:ea typeface="Calibri" panose="020F0502020204030204" pitchFamily="34" charset="0"/>
                <a:cs typeface="Times New Roman" panose="02020603050405020304" pitchFamily="18" charset="0"/>
              </a:rPr>
              <a:t>Skövden</a:t>
            </a:r>
            <a:r>
              <a:rPr lang="fi-FI" sz="1400" b="1" dirty="0">
                <a:latin typeface="Source Sans Pro" panose="020B0503030403020204" pitchFamily="34" charset="0"/>
                <a:ea typeface="Calibri" panose="020F0502020204030204" pitchFamily="34" charset="0"/>
                <a:cs typeface="Times New Roman" panose="02020603050405020304" pitchFamily="18" charset="0"/>
              </a:rPr>
              <a:t> Kulttuuritalo </a:t>
            </a:r>
            <a:r>
              <a:rPr lang="sv-SE" sz="1400" dirty="0" smtClean="0">
                <a:latin typeface="Calibri" panose="020F0502020204030204" pitchFamily="34" charset="0"/>
                <a:ea typeface="Calibri" panose="020F0502020204030204" pitchFamily="34" charset="0"/>
                <a:cs typeface="Times New Roman" panose="02020603050405020304" pitchFamily="18" charset="0"/>
              </a:rPr>
              <a:t>-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20/2</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18.00-18.45, </a:t>
            </a:r>
            <a:r>
              <a:rPr lang="fi-FI" sz="1400" dirty="0" err="1">
                <a:latin typeface="Source Sans Pro" panose="020B0503030403020204" pitchFamily="34" charset="0"/>
                <a:ea typeface="Calibri" panose="020F0502020204030204" pitchFamily="34" charset="0"/>
                <a:cs typeface="Times New Roman" panose="02020603050405020304" pitchFamily="18" charset="0"/>
              </a:rPr>
              <a:t>Mångsidiga</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Måndagar</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Från</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modersmål</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till</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mor</a:t>
            </a:r>
            <a:r>
              <a:rPr lang="fi-FI" sz="1400" dirty="0">
                <a:latin typeface="Source Sans Pro" panose="020B0503030403020204" pitchFamily="34" charset="0"/>
                <a:ea typeface="Calibri" panose="020F0502020204030204" pitchFamily="34" charset="0"/>
                <a:cs typeface="Times New Roman" panose="02020603050405020304" pitchFamily="18" charset="0"/>
              </a:rPr>
              <a:t>- och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farföräldrarnas</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mål</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Stadsbiblioteket</a:t>
            </a:r>
            <a:r>
              <a:rPr lang="fi-FI" sz="1400" dirty="0">
                <a:latin typeface="Source Sans Pro" panose="020B0503030403020204" pitchFamily="34" charset="0"/>
                <a:ea typeface="Calibri" panose="020F0502020204030204" pitchFamily="34" charset="0"/>
                <a:cs typeface="Times New Roman" panose="02020603050405020304" pitchFamily="18" charset="0"/>
              </a:rPr>
              <a:t>, Skövde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Kulturhus</a:t>
            </a:r>
            <a:r>
              <a:rPr lang="fi-FI" sz="1400" dirty="0">
                <a:latin typeface="Source Sans Pro" panose="020B0503030403020204" pitchFamily="34" charset="0"/>
                <a:ea typeface="Calibri" panose="020F0502020204030204" pitchFamily="34" charset="0"/>
                <a:cs typeface="Times New Roman" panose="02020603050405020304" pitchFamily="18" charset="0"/>
              </a:rPr>
              <a:t> (Eija Kemppainen &amp; Anoo Niskanen Naing)</a:t>
            </a:r>
            <a:endParaRPr lang="sv-SE"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20/2, klo 19.00, Suomalainen filmi ”Syysprinssi”, elokuvateatteri </a:t>
            </a:r>
            <a:r>
              <a:rPr lang="fi-FI" sz="1400" b="1" dirty="0" err="1" smtClean="0">
                <a:latin typeface="Source Sans Pro" panose="020B0503030403020204" pitchFamily="34" charset="0"/>
                <a:ea typeface="Calibri" panose="020F0502020204030204" pitchFamily="34" charset="0"/>
                <a:cs typeface="Times New Roman" panose="02020603050405020304" pitchFamily="18" charset="0"/>
              </a:rPr>
              <a:t>Odeon</a:t>
            </a:r>
            <a:r>
              <a:rPr lang="sv-SE" sz="1400" dirty="0" smtClean="0">
                <a:latin typeface="Calibri" panose="020F0502020204030204" pitchFamily="34" charset="0"/>
                <a:ea typeface="Calibri" panose="020F0502020204030204" pitchFamily="34" charset="0"/>
                <a:cs typeface="Times New Roman" panose="02020603050405020304" pitchFamily="18" charset="0"/>
              </a:rPr>
              <a:t> -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20/2</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19.00,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Finsk</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film</a:t>
            </a:r>
            <a:r>
              <a:rPr lang="fi-FI" sz="1400" dirty="0">
                <a:latin typeface="Source Sans Pro" panose="020B0503030403020204" pitchFamily="34" charset="0"/>
                <a:ea typeface="Calibri" panose="020F0502020204030204" pitchFamily="34" charset="0"/>
                <a:cs typeface="Times New Roman" panose="02020603050405020304" pitchFamily="18" charset="0"/>
              </a:rPr>
              <a:t> ”Love &amp;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Fury</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biograf</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Odeon</a:t>
            </a:r>
            <a:r>
              <a:rPr lang="fi-FI" sz="1400" dirty="0">
                <a:latin typeface="Source Sans Pro" panose="020B0503030403020204" pitchFamily="34" charset="0"/>
                <a:ea typeface="Calibri" panose="020F0502020204030204" pitchFamily="34" charset="0"/>
                <a:cs typeface="Times New Roman" panose="02020603050405020304" pitchFamily="18" charset="0"/>
              </a:rPr>
              <a:t>, Skövde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Kulturhus</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svensk</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textning</a:t>
            </a:r>
            <a:endParaRPr lang="sv-SE"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22/2, klo 18-19, Kirjailija Antti Tuuri </a:t>
            </a:r>
            <a:r>
              <a:rPr lang="fi-FI" sz="1400" b="1" dirty="0" smtClean="0">
                <a:latin typeface="Source Sans Pro" panose="020B0503030403020204" pitchFamily="34" charset="0"/>
                <a:ea typeface="Calibri" panose="020F0502020204030204" pitchFamily="34" charset="0"/>
                <a:cs typeface="Times New Roman" panose="02020603050405020304" pitchFamily="18" charset="0"/>
              </a:rPr>
              <a:t>vierailee kaupunginkirjastossa</a:t>
            </a:r>
            <a:r>
              <a:rPr lang="sv-SE" sz="1400" dirty="0" smtClean="0">
                <a:latin typeface="Calibri" panose="020F0502020204030204" pitchFamily="34" charset="0"/>
                <a:ea typeface="Calibri" panose="020F0502020204030204" pitchFamily="34" charset="0"/>
                <a:cs typeface="Times New Roman" panose="02020603050405020304" pitchFamily="18" charset="0"/>
              </a:rPr>
              <a:t> -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22/2</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18-19,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Författaren</a:t>
            </a:r>
            <a:r>
              <a:rPr lang="fi-FI" sz="1400" dirty="0">
                <a:latin typeface="Source Sans Pro" panose="020B0503030403020204" pitchFamily="34" charset="0"/>
                <a:ea typeface="Calibri" panose="020F0502020204030204" pitchFamily="34" charset="0"/>
                <a:cs typeface="Times New Roman" panose="02020603050405020304" pitchFamily="18" charset="0"/>
              </a:rPr>
              <a:t> Antti Tuuri </a:t>
            </a:r>
            <a:r>
              <a:rPr lang="fi-FI" sz="1400" dirty="0" err="1">
                <a:latin typeface="Source Sans Pro" panose="020B0503030403020204" pitchFamily="34" charset="0"/>
                <a:ea typeface="Calibri" panose="020F0502020204030204" pitchFamily="34" charset="0"/>
                <a:cs typeface="Times New Roman" panose="02020603050405020304" pitchFamily="18" charset="0"/>
              </a:rPr>
              <a:t>besöker</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Stadsbiblioteket</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tolkas</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till</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svenska</a:t>
            </a:r>
            <a:endParaRPr lang="sv-SE"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23/2 klo 13.00-15.00, Päiväkeskus, Antti Tuuri vierailee, </a:t>
            </a:r>
            <a:r>
              <a:rPr lang="fi-FI" sz="1400" b="1" dirty="0" err="1" smtClean="0">
                <a:latin typeface="Source Sans Pro" panose="020B0503030403020204" pitchFamily="34" charset="0"/>
                <a:ea typeface="Calibri" panose="020F0502020204030204" pitchFamily="34" charset="0"/>
                <a:cs typeface="Times New Roman" panose="02020603050405020304" pitchFamily="18" charset="0"/>
              </a:rPr>
              <a:t>Finnhovi</a:t>
            </a:r>
            <a:r>
              <a:rPr lang="sv-SE" sz="1400" dirty="0" smtClean="0">
                <a:latin typeface="Calibri" panose="020F0502020204030204" pitchFamily="34" charset="0"/>
                <a:ea typeface="Calibri" panose="020F0502020204030204" pitchFamily="34" charset="0"/>
                <a:cs typeface="Times New Roman" panose="02020603050405020304" pitchFamily="18" charset="0"/>
              </a:rPr>
              <a:t> -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23/2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13.00-15.00, Antti Tuuri </a:t>
            </a:r>
            <a:r>
              <a:rPr lang="fi-FI" sz="1400" dirty="0" err="1">
                <a:latin typeface="Source Sans Pro" panose="020B0503030403020204" pitchFamily="34" charset="0"/>
                <a:ea typeface="Calibri" panose="020F0502020204030204" pitchFamily="34" charset="0"/>
                <a:cs typeface="Times New Roman" panose="02020603050405020304" pitchFamily="18" charset="0"/>
              </a:rPr>
              <a:t>besöker</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finskt</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dagcenter</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vid</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Finnhovi</a:t>
            </a:r>
            <a:endParaRPr lang="sv-SE"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24/2, klo 10-14, Suomalaisen kansallispukunäyttelyn avajaiset, </a:t>
            </a:r>
            <a:r>
              <a:rPr lang="fi-FI" sz="1400" b="1" dirty="0" err="1">
                <a:latin typeface="Source Sans Pro" panose="020B0503030403020204" pitchFamily="34" charset="0"/>
                <a:ea typeface="Calibri" panose="020F0502020204030204" pitchFamily="34" charset="0"/>
                <a:cs typeface="Times New Roman" panose="02020603050405020304" pitchFamily="18" charset="0"/>
              </a:rPr>
              <a:t>Slöjdens</a:t>
            </a:r>
            <a:r>
              <a:rPr lang="fi-FI" sz="1400" b="1" dirty="0">
                <a:latin typeface="Source Sans Pro" panose="020B0503030403020204" pitchFamily="34" charset="0"/>
                <a:ea typeface="Calibri" panose="020F0502020204030204" pitchFamily="34" charset="0"/>
                <a:cs typeface="Times New Roman" panose="02020603050405020304" pitchFamily="18" charset="0"/>
              </a:rPr>
              <a:t> </a:t>
            </a:r>
            <a:r>
              <a:rPr lang="fi-FI" sz="1400" b="1" dirty="0" smtClean="0">
                <a:latin typeface="Source Sans Pro" panose="020B0503030403020204" pitchFamily="34" charset="0"/>
                <a:ea typeface="Calibri" panose="020F0502020204030204" pitchFamily="34" charset="0"/>
                <a:cs typeface="Times New Roman" panose="02020603050405020304" pitchFamily="18" charset="0"/>
              </a:rPr>
              <a:t>Hus</a:t>
            </a:r>
            <a:r>
              <a:rPr lang="sv-SE" sz="1400" dirty="0" smtClean="0">
                <a:latin typeface="Calibri" panose="020F0502020204030204" pitchFamily="34" charset="0"/>
                <a:ea typeface="Calibri" panose="020F0502020204030204" pitchFamily="34" charset="0"/>
                <a:cs typeface="Times New Roman" panose="02020603050405020304" pitchFamily="18" charset="0"/>
              </a:rPr>
              <a:t> -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24/2</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10.00-14.00, </a:t>
            </a:r>
            <a:r>
              <a:rPr lang="fi-FI" sz="1400" dirty="0" err="1">
                <a:latin typeface="Source Sans Pro" panose="020B0503030403020204" pitchFamily="34" charset="0"/>
                <a:ea typeface="Calibri" panose="020F0502020204030204" pitchFamily="34" charset="0"/>
                <a:cs typeface="Times New Roman" panose="02020603050405020304" pitchFamily="18" charset="0"/>
              </a:rPr>
              <a:t>Vernissage</a:t>
            </a:r>
            <a:r>
              <a:rPr lang="fi-FI" sz="1400" dirty="0">
                <a:latin typeface="Source Sans Pro" panose="020B0503030403020204" pitchFamily="34" charset="0"/>
                <a:ea typeface="Calibri" panose="020F0502020204030204" pitchFamily="34" charset="0"/>
                <a:cs typeface="Times New Roman" panose="02020603050405020304" pitchFamily="18" charset="0"/>
              </a:rPr>
              <a:t> av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finsk</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folkdräktsutställning</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Slöjdens</a:t>
            </a:r>
            <a:r>
              <a:rPr lang="fi-FI" sz="1400" dirty="0">
                <a:latin typeface="Source Sans Pro" panose="020B0503030403020204" pitchFamily="34" charset="0"/>
                <a:ea typeface="Calibri" panose="020F0502020204030204" pitchFamily="34" charset="0"/>
                <a:cs typeface="Times New Roman" panose="02020603050405020304" pitchFamily="18" charset="0"/>
              </a:rPr>
              <a:t> Hus</a:t>
            </a:r>
            <a:endParaRPr lang="sv-SE"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24/2, klo 13.00, Ruotsinsuomalaisten päivä Vipinällä, Antti Tuuri, </a:t>
            </a:r>
            <a:r>
              <a:rPr lang="fi-FI" sz="1400" b="1" dirty="0" smtClean="0">
                <a:latin typeface="Source Sans Pro" panose="020B0503030403020204" pitchFamily="34" charset="0"/>
                <a:ea typeface="Calibri" panose="020F0502020204030204" pitchFamily="34" charset="0"/>
                <a:cs typeface="Times New Roman" panose="02020603050405020304" pitchFamily="18" charset="0"/>
              </a:rPr>
              <a:t>IOGT-NTO-talo</a:t>
            </a:r>
            <a:r>
              <a:rPr lang="sv-SE" sz="1400" dirty="0" smtClean="0">
                <a:latin typeface="Calibri" panose="020F0502020204030204" pitchFamily="34" charset="0"/>
                <a:ea typeface="Calibri" panose="020F0502020204030204" pitchFamily="34" charset="0"/>
                <a:cs typeface="Times New Roman" panose="02020603050405020304" pitchFamily="18" charset="0"/>
              </a:rPr>
              <a:t> -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24/2</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13.00, Sverigefinska </a:t>
            </a:r>
            <a:r>
              <a:rPr lang="fi-FI" sz="1400" dirty="0" err="1">
                <a:latin typeface="Source Sans Pro" panose="020B0503030403020204" pitchFamily="34" charset="0"/>
                <a:ea typeface="Calibri" panose="020F0502020204030204" pitchFamily="34" charset="0"/>
                <a:cs typeface="Times New Roman" panose="02020603050405020304" pitchFamily="18" charset="0"/>
              </a:rPr>
              <a:t>dagen</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firas</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hos</a:t>
            </a:r>
            <a:r>
              <a:rPr lang="fi-FI" sz="1400" dirty="0">
                <a:latin typeface="Source Sans Pro" panose="020B0503030403020204" pitchFamily="34" charset="0"/>
                <a:ea typeface="Calibri" panose="020F0502020204030204" pitchFamily="34" charset="0"/>
                <a:cs typeface="Times New Roman" panose="02020603050405020304" pitchFamily="18" charset="0"/>
              </a:rPr>
              <a:t> Vipinä, Antti Tuuri </a:t>
            </a:r>
            <a:r>
              <a:rPr lang="fi-FI" sz="1400" dirty="0" err="1">
                <a:latin typeface="Source Sans Pro" panose="020B0503030403020204" pitchFamily="34" charset="0"/>
                <a:ea typeface="Calibri" panose="020F0502020204030204" pitchFamily="34" charset="0"/>
                <a:cs typeface="Times New Roman" panose="02020603050405020304" pitchFamily="18" charset="0"/>
              </a:rPr>
              <a:t>på</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besök</a:t>
            </a:r>
            <a:r>
              <a:rPr lang="fi-FI" sz="1400" dirty="0">
                <a:latin typeface="Source Sans Pro" panose="020B0503030403020204" pitchFamily="34" charset="0"/>
                <a:ea typeface="Calibri" panose="020F0502020204030204" pitchFamily="34" charset="0"/>
                <a:cs typeface="Times New Roman" panose="02020603050405020304" pitchFamily="18" charset="0"/>
              </a:rPr>
              <a:t>, IOGT-NTO-</a:t>
            </a:r>
            <a:r>
              <a:rPr lang="fi-FI" sz="1400" dirty="0" err="1">
                <a:latin typeface="Source Sans Pro" panose="020B0503030403020204" pitchFamily="34" charset="0"/>
                <a:ea typeface="Calibri" panose="020F0502020204030204" pitchFamily="34" charset="0"/>
                <a:cs typeface="Times New Roman" panose="02020603050405020304" pitchFamily="18" charset="0"/>
              </a:rPr>
              <a:t>huset</a:t>
            </a:r>
            <a:endParaRPr lang="sv-SE"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24/2, klo 17.00-23.00, Suomi 100-teemailta vapaa-ajankoti </a:t>
            </a:r>
            <a:r>
              <a:rPr lang="fi-FI" sz="1400" b="1" dirty="0" err="1" smtClean="0">
                <a:latin typeface="Source Sans Pro" panose="020B0503030403020204" pitchFamily="34" charset="0"/>
                <a:ea typeface="Calibri" panose="020F0502020204030204" pitchFamily="34" charset="0"/>
                <a:cs typeface="Times New Roman" panose="02020603050405020304" pitchFamily="18" charset="0"/>
              </a:rPr>
              <a:t>Nyeportilla</a:t>
            </a:r>
            <a:r>
              <a:rPr lang="sv-SE" sz="1400" dirty="0" smtClean="0">
                <a:latin typeface="Calibri" panose="020F0502020204030204" pitchFamily="34" charset="0"/>
                <a:ea typeface="Calibri" panose="020F0502020204030204" pitchFamily="34" charset="0"/>
                <a:cs typeface="Times New Roman" panose="02020603050405020304" pitchFamily="18" charset="0"/>
              </a:rPr>
              <a:t> -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24/2</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17.00-23.00, Finland 100-temakväll </a:t>
            </a:r>
            <a:r>
              <a:rPr lang="fi-FI" sz="1400" dirty="0" err="1">
                <a:latin typeface="Source Sans Pro" panose="020B0503030403020204" pitchFamily="34" charset="0"/>
                <a:ea typeface="Calibri" panose="020F0502020204030204" pitchFamily="34" charset="0"/>
                <a:cs typeface="Times New Roman" panose="02020603050405020304" pitchFamily="18" charset="0"/>
              </a:rPr>
              <a:t>på</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fritidsgården</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Nyeport</a:t>
            </a:r>
            <a:endParaRPr lang="sv-SE"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24/2 klo 18.00. Yhteislauluilta ja tanssit </a:t>
            </a:r>
            <a:r>
              <a:rPr lang="fi-FI" sz="1400" b="1" dirty="0" err="1">
                <a:latin typeface="Source Sans Pro" panose="020B0503030403020204" pitchFamily="34" charset="0"/>
                <a:ea typeface="Calibri" panose="020F0502020204030204" pitchFamily="34" charset="0"/>
                <a:cs typeface="Times New Roman" panose="02020603050405020304" pitchFamily="18" charset="0"/>
              </a:rPr>
              <a:t>Finnhovilla</a:t>
            </a:r>
            <a:r>
              <a:rPr lang="fi-FI" sz="1400" b="1" dirty="0">
                <a:latin typeface="Source Sans Pro" panose="020B0503030403020204" pitchFamily="34" charset="0"/>
                <a:ea typeface="Calibri" panose="020F0502020204030204" pitchFamily="34" charset="0"/>
                <a:cs typeface="Times New Roman" panose="02020603050405020304" pitchFamily="18" charset="0"/>
              </a:rPr>
              <a:t>. Vipinän </a:t>
            </a:r>
            <a:r>
              <a:rPr lang="fi-FI" sz="1400" b="1" dirty="0" smtClean="0">
                <a:latin typeface="Source Sans Pro" panose="020B0503030403020204" pitchFamily="34" charset="0"/>
                <a:ea typeface="Calibri" panose="020F0502020204030204" pitchFamily="34" charset="0"/>
                <a:cs typeface="Times New Roman" panose="02020603050405020304" pitchFamily="18" charset="0"/>
              </a:rPr>
              <a:t>Villit</a:t>
            </a:r>
            <a:r>
              <a:rPr lang="sv-SE" sz="1400" dirty="0" smtClean="0">
                <a:latin typeface="Calibri" panose="020F0502020204030204" pitchFamily="34" charset="0"/>
                <a:ea typeface="Calibri" panose="020F0502020204030204" pitchFamily="34" charset="0"/>
                <a:cs typeface="Times New Roman" panose="02020603050405020304" pitchFamily="18" charset="0"/>
              </a:rPr>
              <a:t> -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24/2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18.00. </a:t>
            </a:r>
            <a:r>
              <a:rPr lang="fi-FI" sz="1400" dirty="0" err="1">
                <a:latin typeface="Source Sans Pro" panose="020B0503030403020204" pitchFamily="34" charset="0"/>
                <a:ea typeface="Calibri" panose="020F0502020204030204" pitchFamily="34" charset="0"/>
                <a:cs typeface="Times New Roman" panose="02020603050405020304" pitchFamily="18" charset="0"/>
              </a:rPr>
              <a:t>Allsångskväll</a:t>
            </a:r>
            <a:r>
              <a:rPr lang="fi-FI" sz="1400" dirty="0">
                <a:latin typeface="Source Sans Pro" panose="020B0503030403020204" pitchFamily="34" charset="0"/>
                <a:ea typeface="Calibri" panose="020F0502020204030204" pitchFamily="34" charset="0"/>
                <a:cs typeface="Times New Roman" panose="02020603050405020304" pitchFamily="18" charset="0"/>
              </a:rPr>
              <a:t> och </a:t>
            </a:r>
            <a:r>
              <a:rPr lang="fi-FI" sz="1400" dirty="0" err="1">
                <a:latin typeface="Source Sans Pro" panose="020B0503030403020204" pitchFamily="34" charset="0"/>
                <a:ea typeface="Calibri" panose="020F0502020204030204" pitchFamily="34" charset="0"/>
                <a:cs typeface="Times New Roman" panose="02020603050405020304" pitchFamily="18" charset="0"/>
              </a:rPr>
              <a:t>dans</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på</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Finnhovi</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Vipinäs</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Vildar</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uppträder</a:t>
            </a:r>
            <a:endParaRPr lang="sv-SE"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Bef>
                <a:spcPts val="800"/>
              </a:spcBef>
              <a:spcAft>
                <a:spcPts val="0"/>
              </a:spcAft>
              <a:buFont typeface="Wingdings" panose="05000000000000000000" pitchFamily="2" charset="2"/>
              <a:buChar char="v"/>
              <a:tabLst>
                <a:tab pos="540385" algn="l"/>
                <a:tab pos="1620520" algn="l"/>
                <a:tab pos="2700655" algn="l"/>
                <a:tab pos="3780790" algn="l"/>
                <a:tab pos="4860925" algn="l"/>
                <a:tab pos="5941060" algn="l"/>
              </a:tabLst>
            </a:pPr>
            <a:r>
              <a:rPr lang="fi-FI" sz="1400" b="1" dirty="0">
                <a:latin typeface="Source Sans Pro" panose="020B0503030403020204" pitchFamily="34" charset="0"/>
                <a:ea typeface="Calibri" panose="020F0502020204030204" pitchFamily="34" charset="0"/>
                <a:cs typeface="Times New Roman" panose="02020603050405020304" pitchFamily="18" charset="0"/>
              </a:rPr>
              <a:t>25/2, klo 11.00, Lasten konsertti, Pressan katti, </a:t>
            </a:r>
            <a:r>
              <a:rPr lang="fi-FI" sz="1400" b="1" dirty="0" err="1" smtClean="0">
                <a:latin typeface="Source Sans Pro" panose="020B0503030403020204" pitchFamily="34" charset="0"/>
                <a:ea typeface="Calibri" panose="020F0502020204030204" pitchFamily="34" charset="0"/>
                <a:cs typeface="Times New Roman" panose="02020603050405020304" pitchFamily="18" charset="0"/>
              </a:rPr>
              <a:t>Finnhovi</a:t>
            </a:r>
            <a:r>
              <a:rPr lang="sv-SE" sz="1400" dirty="0" smtClean="0">
                <a:latin typeface="Calibri" panose="020F0502020204030204" pitchFamily="34" charset="0"/>
                <a:ea typeface="Calibri" panose="020F0502020204030204" pitchFamily="34" charset="0"/>
                <a:cs typeface="Times New Roman" panose="02020603050405020304" pitchFamily="18" charset="0"/>
              </a:rPr>
              <a:t> - </a:t>
            </a:r>
            <a:r>
              <a:rPr lang="fi-FI" sz="1400" dirty="0" smtClean="0">
                <a:latin typeface="Source Sans Pro" panose="020B0503030403020204" pitchFamily="34" charset="0"/>
                <a:ea typeface="Calibri" panose="020F0502020204030204" pitchFamily="34" charset="0"/>
                <a:cs typeface="Times New Roman" panose="02020603050405020304" pitchFamily="18" charset="0"/>
              </a:rPr>
              <a:t>25/2</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kl</a:t>
            </a:r>
            <a:r>
              <a:rPr lang="fi-FI" sz="1400" dirty="0">
                <a:latin typeface="Source Sans Pro" panose="020B0503030403020204" pitchFamily="34" charset="0"/>
                <a:ea typeface="Calibri" panose="020F0502020204030204" pitchFamily="34" charset="0"/>
                <a:cs typeface="Times New Roman" panose="02020603050405020304" pitchFamily="18" charset="0"/>
              </a:rPr>
              <a:t>. 11.00, </a:t>
            </a:r>
            <a:r>
              <a:rPr lang="fi-FI" sz="1400" dirty="0" err="1">
                <a:latin typeface="Source Sans Pro" panose="020B0503030403020204" pitchFamily="34" charset="0"/>
                <a:ea typeface="Calibri" panose="020F0502020204030204" pitchFamily="34" charset="0"/>
                <a:cs typeface="Times New Roman" panose="02020603050405020304" pitchFamily="18" charset="0"/>
              </a:rPr>
              <a:t>Barnkonsert</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Presidentens</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a:latin typeface="Source Sans Pro" panose="020B0503030403020204" pitchFamily="34" charset="0"/>
                <a:ea typeface="Calibri" panose="020F0502020204030204" pitchFamily="34" charset="0"/>
                <a:cs typeface="Times New Roman" panose="02020603050405020304" pitchFamily="18" charset="0"/>
              </a:rPr>
              <a:t>katt</a:t>
            </a:r>
            <a:r>
              <a:rPr lang="fi-FI" sz="1400" dirty="0">
                <a:latin typeface="Source Sans Pro" panose="020B0503030403020204" pitchFamily="34" charset="0"/>
                <a:ea typeface="Calibri" panose="020F0502020204030204" pitchFamily="34" charset="0"/>
                <a:cs typeface="Times New Roman" panose="02020603050405020304" pitchFamily="18" charset="0"/>
              </a:rPr>
              <a:t>, </a:t>
            </a:r>
            <a:r>
              <a:rPr lang="fi-FI" sz="1400" dirty="0" err="1" smtClean="0">
                <a:latin typeface="Source Sans Pro" panose="020B0503030403020204" pitchFamily="34" charset="0"/>
                <a:ea typeface="Calibri" panose="020F0502020204030204" pitchFamily="34" charset="0"/>
                <a:cs typeface="Times New Roman" panose="02020603050405020304" pitchFamily="18" charset="0"/>
              </a:rPr>
              <a:t>Finnhovi</a:t>
            </a:r>
            <a:endParaRPr lang="sv-SE"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Bildobjekt 11"/>
          <p:cNvPicPr>
            <a:picLocks noChangeAspect="1"/>
          </p:cNvPicPr>
          <p:nvPr/>
        </p:nvPicPr>
        <p:blipFill rotWithShape="1">
          <a:blip r:embed="rId2">
            <a:extLst>
              <a:ext uri="{28A0092B-C50C-407E-A947-70E740481C1C}">
                <a14:useLocalDpi xmlns:a14="http://schemas.microsoft.com/office/drawing/2010/main" val="0"/>
              </a:ext>
            </a:extLst>
          </a:blip>
          <a:srcRect l="56472" t="18667" r="24300" b="25204"/>
          <a:stretch/>
        </p:blipFill>
        <p:spPr>
          <a:xfrm>
            <a:off x="9860973" y="1754281"/>
            <a:ext cx="2331027" cy="5103719"/>
          </a:xfrm>
          <a:prstGeom prst="rect">
            <a:avLst/>
          </a:prstGeom>
        </p:spPr>
      </p:pic>
    </p:spTree>
    <p:extLst>
      <p:ext uri="{BB962C8B-B14F-4D97-AF65-F5344CB8AC3E}">
        <p14:creationId xmlns:p14="http://schemas.microsoft.com/office/powerpoint/2010/main" val="1040007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502" r="3609" b="932"/>
          <a:stretch/>
        </p:blipFill>
        <p:spPr>
          <a:xfrm>
            <a:off x="-1" y="1766455"/>
            <a:ext cx="5030569" cy="5091545"/>
          </a:xfrm>
        </p:spPr>
      </p:pic>
      <p:sp>
        <p:nvSpPr>
          <p:cNvPr id="3" name="Rubrik 2"/>
          <p:cNvSpPr>
            <a:spLocks noGrp="1"/>
          </p:cNvSpPr>
          <p:nvPr>
            <p:ph type="ctrTitle"/>
          </p:nvPr>
        </p:nvSpPr>
        <p:spPr/>
        <p:txBody>
          <a:bodyPr/>
          <a:lstStyle/>
          <a:p>
            <a:r>
              <a:rPr lang="sv-SE" sz="4400" dirty="0" err="1" smtClean="0"/>
              <a:t>Kaupunginkirjasto</a:t>
            </a:r>
            <a:r>
              <a:rPr lang="sv-SE" sz="4400" dirty="0" smtClean="0"/>
              <a:t> 20/2 Stadsbiblioteket 20/2</a:t>
            </a:r>
            <a:endParaRPr lang="sv-SE" sz="4400" dirty="0"/>
          </a:p>
        </p:txBody>
      </p:sp>
      <p:sp>
        <p:nvSpPr>
          <p:cNvPr id="5" name="textruta 4"/>
          <p:cNvSpPr txBox="1"/>
          <p:nvPr/>
        </p:nvSpPr>
        <p:spPr>
          <a:xfrm>
            <a:off x="5257799" y="2007000"/>
            <a:ext cx="6691745" cy="4237057"/>
          </a:xfrm>
          <a:prstGeom prst="rect">
            <a:avLst/>
          </a:prstGeom>
          <a:noFill/>
        </p:spPr>
        <p:txBody>
          <a:bodyPr wrap="square" rtlCol="0">
            <a:spAutoFit/>
          </a:bodyPr>
          <a:lstStyle/>
          <a:p>
            <a:pPr>
              <a:spcBef>
                <a:spcPts val="800"/>
              </a:spcBef>
              <a:spcAft>
                <a:spcPts val="0"/>
              </a:spcAft>
              <a:tabLst>
                <a:tab pos="540385" algn="l"/>
                <a:tab pos="1620520" algn="l"/>
                <a:tab pos="2700655" algn="l"/>
                <a:tab pos="3780790" algn="l"/>
                <a:tab pos="4860925" algn="l"/>
                <a:tab pos="5941060" algn="l"/>
              </a:tabLst>
            </a:pP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Monipuoliset </a:t>
            </a:r>
            <a:r>
              <a:rPr lang="fi-FI" b="1" dirty="0">
                <a:latin typeface="Source Sans Pro" panose="020B0503030403020204" pitchFamily="34" charset="0"/>
                <a:ea typeface="Source Sans Pro" panose="020B0503030403020204" pitchFamily="34" charset="0"/>
                <a:cs typeface="Times New Roman" panose="02020603050405020304" pitchFamily="18" charset="0"/>
              </a:rPr>
              <a:t>Maanantait: ”Äidinkielestä isovanhempien kieleen”, kaupunginkirjasto, </a:t>
            </a:r>
            <a:r>
              <a:rPr lang="fi-FI" b="1" dirty="0" err="1">
                <a:latin typeface="Source Sans Pro" panose="020B0503030403020204" pitchFamily="34" charset="0"/>
                <a:ea typeface="Source Sans Pro" panose="020B0503030403020204" pitchFamily="34" charset="0"/>
                <a:cs typeface="Times New Roman" panose="02020603050405020304" pitchFamily="18" charset="0"/>
              </a:rPr>
              <a:t>Skövden</a:t>
            </a:r>
            <a:r>
              <a:rPr lang="fi-FI" b="1" dirty="0">
                <a:latin typeface="Source Sans Pro" panose="020B0503030403020204" pitchFamily="34" charset="0"/>
                <a:ea typeface="Source Sans Pro" panose="020B0503030403020204" pitchFamily="34" charset="0"/>
                <a:cs typeface="Times New Roman" panose="02020603050405020304" pitchFamily="18" charset="0"/>
              </a:rPr>
              <a:t> Kulttuuritalo </a:t>
            </a:r>
            <a:r>
              <a:rPr lang="sv-SE" b="1" dirty="0">
                <a:latin typeface="Source Sans Pro" panose="020B0503030403020204" pitchFamily="34" charset="0"/>
                <a:ea typeface="Source Sans Pro" panose="020B0503030403020204" pitchFamily="34" charset="0"/>
                <a:cs typeface="Times New Roman" panose="02020603050405020304" pitchFamily="18" charset="0"/>
              </a:rPr>
              <a:t>- </a:t>
            </a: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20/2, klo 18.00-18.45</a:t>
            </a:r>
          </a:p>
          <a:p>
            <a:pPr>
              <a:spcBef>
                <a:spcPts val="800"/>
              </a:spcBef>
              <a:tabLst>
                <a:tab pos="540385" algn="l"/>
                <a:tab pos="1620520" algn="l"/>
                <a:tab pos="2700655" algn="l"/>
                <a:tab pos="3780790" algn="l"/>
                <a:tab pos="4860925" algn="l"/>
                <a:tab pos="5941060" algn="l"/>
              </a:tabLst>
            </a:pP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Mångsidiga</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Måndagar</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Från</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modersmål</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till</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mor</a:t>
            </a:r>
            <a:r>
              <a:rPr lang="fi-FI" dirty="0">
                <a:latin typeface="Source Sans Pro" panose="020B0503030403020204" pitchFamily="34" charset="0"/>
                <a:ea typeface="Source Sans Pro" panose="020B0503030403020204" pitchFamily="34" charset="0"/>
                <a:cs typeface="Times New Roman" panose="02020603050405020304" pitchFamily="18" charset="0"/>
              </a:rPr>
              <a:t>- och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farföräldrar-nas</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mål</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Stadsbiblioteket</a:t>
            </a:r>
            <a:r>
              <a:rPr lang="fi-FI" dirty="0">
                <a:latin typeface="Source Sans Pro" panose="020B0503030403020204" pitchFamily="34" charset="0"/>
                <a:ea typeface="Source Sans Pro" panose="020B0503030403020204" pitchFamily="34" charset="0"/>
                <a:cs typeface="Times New Roman" panose="02020603050405020304" pitchFamily="18" charset="0"/>
              </a:rPr>
              <a:t>, Skövde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Kulturhus</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20/2,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kl</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a:latin typeface="Source Sans Pro" panose="020B0503030403020204" pitchFamily="34" charset="0"/>
                <a:ea typeface="Source Sans Pro" panose="020B0503030403020204" pitchFamily="34" charset="0"/>
                <a:cs typeface="Times New Roman" panose="02020603050405020304" pitchFamily="18" charset="0"/>
              </a:rPr>
              <a:t>18.00-18.45</a:t>
            </a:r>
          </a:p>
          <a:p>
            <a:pPr>
              <a:spcBef>
                <a:spcPts val="800"/>
              </a:spcBef>
              <a:spcAft>
                <a:spcPts val="0"/>
              </a:spcAft>
              <a:tabLst>
                <a:tab pos="540385" algn="l"/>
                <a:tab pos="1620520" algn="l"/>
                <a:tab pos="2700655" algn="l"/>
                <a:tab pos="3780790" algn="l"/>
                <a:tab pos="4860925" algn="l"/>
                <a:tab pos="5941060" algn="l"/>
              </a:tabLst>
            </a:pPr>
            <a:endParaRPr lang="fi-FI" dirty="0" smtClean="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Puhujat/</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talare</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a:t>
            </a: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Eija Kemppainen</a:t>
            </a: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Anoo </a:t>
            </a:r>
            <a:r>
              <a:rPr lang="fi-FI" dirty="0">
                <a:latin typeface="Source Sans Pro" panose="020B0503030403020204" pitchFamily="34" charset="0"/>
                <a:ea typeface="Source Sans Pro" panose="020B0503030403020204" pitchFamily="34" charset="0"/>
                <a:cs typeface="Times New Roman" panose="02020603050405020304" pitchFamily="18" charset="0"/>
              </a:rPr>
              <a:t>Niskanen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Naing</a:t>
            </a:r>
          </a:p>
          <a:p>
            <a:pPr>
              <a:spcBef>
                <a:spcPts val="800"/>
              </a:spcBef>
              <a:spcAft>
                <a:spcPts val="0"/>
              </a:spcAft>
              <a:tabLst>
                <a:tab pos="540385" algn="l"/>
                <a:tab pos="1620520" algn="l"/>
                <a:tab pos="2700655" algn="l"/>
                <a:tab pos="3780790" algn="l"/>
                <a:tab pos="4860925" algn="l"/>
                <a:tab pos="5941060" algn="l"/>
              </a:tabLst>
            </a:pP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Yleisö/</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publik</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a:t>
            </a: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c:a 15 henkilöä/</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personer</a:t>
            </a:r>
            <a:endParaRPr lang="sv-SE"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6" name="Bildobjekt 5"/>
          <p:cNvPicPr>
            <a:picLocks noChangeAspect="1"/>
          </p:cNvPicPr>
          <p:nvPr/>
        </p:nvPicPr>
        <p:blipFill rotWithShape="1">
          <a:blip r:embed="rId3">
            <a:extLst>
              <a:ext uri="{28A0092B-C50C-407E-A947-70E740481C1C}">
                <a14:useLocalDpi xmlns:a14="http://schemas.microsoft.com/office/drawing/2010/main" val="0"/>
              </a:ext>
            </a:extLst>
          </a:blip>
          <a:srcRect t="7270"/>
          <a:stretch/>
        </p:blipFill>
        <p:spPr>
          <a:xfrm>
            <a:off x="7841673" y="3844636"/>
            <a:ext cx="4350327" cy="3025547"/>
          </a:xfrm>
          <a:prstGeom prst="rect">
            <a:avLst/>
          </a:prstGeom>
        </p:spPr>
      </p:pic>
    </p:spTree>
    <p:extLst>
      <p:ext uri="{BB962C8B-B14F-4D97-AF65-F5344CB8AC3E}">
        <p14:creationId xmlns:p14="http://schemas.microsoft.com/office/powerpoint/2010/main" val="304202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8" b="501"/>
          <a:stretch/>
        </p:blipFill>
        <p:spPr>
          <a:xfrm>
            <a:off x="5366721" y="1766454"/>
            <a:ext cx="6825279" cy="5091545"/>
          </a:xfrm>
        </p:spPr>
      </p:pic>
      <p:sp>
        <p:nvSpPr>
          <p:cNvPr id="3" name="Rubrik 2"/>
          <p:cNvSpPr>
            <a:spLocks noGrp="1"/>
          </p:cNvSpPr>
          <p:nvPr>
            <p:ph type="ctrTitle"/>
          </p:nvPr>
        </p:nvSpPr>
        <p:spPr/>
        <p:txBody>
          <a:bodyPr/>
          <a:lstStyle/>
          <a:p>
            <a:r>
              <a:rPr lang="sv-SE" sz="4400" dirty="0" smtClean="0"/>
              <a:t>Suomalainen </a:t>
            </a:r>
            <a:r>
              <a:rPr lang="sv-SE" sz="4400" dirty="0" err="1" smtClean="0"/>
              <a:t>filmi</a:t>
            </a:r>
            <a:r>
              <a:rPr lang="sv-SE" sz="4400" dirty="0" smtClean="0"/>
              <a:t> - Finsk film 20/2</a:t>
            </a:r>
            <a:endParaRPr lang="sv-SE" sz="4400" dirty="0"/>
          </a:p>
        </p:txBody>
      </p:sp>
      <p:sp>
        <p:nvSpPr>
          <p:cNvPr id="6" name="Rektangel 5"/>
          <p:cNvSpPr/>
          <p:nvPr/>
        </p:nvSpPr>
        <p:spPr>
          <a:xfrm>
            <a:off x="207818" y="2008366"/>
            <a:ext cx="5008418" cy="2339102"/>
          </a:xfrm>
          <a:prstGeom prst="rect">
            <a:avLst/>
          </a:prstGeom>
        </p:spPr>
        <p:txBody>
          <a:bodyPr wrap="square">
            <a:spAutoFit/>
          </a:bodyPr>
          <a:lstStyle/>
          <a:p>
            <a:pPr>
              <a:spcBef>
                <a:spcPts val="800"/>
              </a:spcBef>
              <a:spcAft>
                <a:spcPts val="0"/>
              </a:spcAft>
              <a:tabLst>
                <a:tab pos="540385" algn="l"/>
                <a:tab pos="1620520" algn="l"/>
                <a:tab pos="2700655" algn="l"/>
                <a:tab pos="3780790" algn="l"/>
                <a:tab pos="4860925" algn="l"/>
                <a:tab pos="5941060" algn="l"/>
              </a:tabLst>
            </a:pP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Suomalainen </a:t>
            </a:r>
            <a:r>
              <a:rPr lang="fi-FI" b="1" dirty="0">
                <a:latin typeface="Source Sans Pro" panose="020B0503030403020204" pitchFamily="34" charset="0"/>
                <a:ea typeface="Source Sans Pro" panose="020B0503030403020204" pitchFamily="34" charset="0"/>
                <a:cs typeface="Times New Roman" panose="02020603050405020304" pitchFamily="18" charset="0"/>
              </a:rPr>
              <a:t>filmi ”Syysprinssi”, klo 19.00, </a:t>
            </a: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elokuvateatteri </a:t>
            </a:r>
            <a:r>
              <a:rPr lang="fi-FI" b="1" dirty="0" err="1" smtClean="0">
                <a:latin typeface="Source Sans Pro" panose="020B0503030403020204" pitchFamily="34" charset="0"/>
                <a:ea typeface="Source Sans Pro" panose="020B0503030403020204" pitchFamily="34" charset="0"/>
                <a:cs typeface="Times New Roman" panose="02020603050405020304" pitchFamily="18" charset="0"/>
              </a:rPr>
              <a:t>Odeon</a:t>
            </a: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b="1" dirty="0" err="1">
                <a:latin typeface="Source Sans Pro" panose="020B0503030403020204" pitchFamily="34" charset="0"/>
                <a:ea typeface="Source Sans Pro" panose="020B0503030403020204" pitchFamily="34" charset="0"/>
                <a:cs typeface="Times New Roman" panose="02020603050405020304" pitchFamily="18" charset="0"/>
              </a:rPr>
              <a:t>Skövden</a:t>
            </a:r>
            <a:r>
              <a:rPr lang="fi-FI" b="1" dirty="0">
                <a:latin typeface="Source Sans Pro" panose="020B0503030403020204" pitchFamily="34" charset="0"/>
                <a:ea typeface="Source Sans Pro" panose="020B0503030403020204" pitchFamily="34" charset="0"/>
                <a:cs typeface="Times New Roman" panose="02020603050405020304" pitchFamily="18" charset="0"/>
              </a:rPr>
              <a:t> </a:t>
            </a: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Kulttuuritalo</a:t>
            </a:r>
            <a:r>
              <a:rPr lang="fi-FI" b="1" dirty="0">
                <a:latin typeface="Source Sans Pro" panose="020B0503030403020204" pitchFamily="34" charset="0"/>
                <a:ea typeface="Source Sans Pro" panose="020B0503030403020204" pitchFamily="34" charset="0"/>
                <a:cs typeface="Times New Roman" panose="02020603050405020304" pitchFamily="18" charset="0"/>
              </a:rPr>
              <a:t>.</a:t>
            </a:r>
            <a:endParaRPr lang="sv-SE" b="1" dirty="0" smtClean="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r>
            <a:br>
              <a:rPr lang="fi-FI" dirty="0" smtClean="0">
                <a:latin typeface="Source Sans Pro" panose="020B0503030403020204" pitchFamily="34" charset="0"/>
                <a:ea typeface="Source Sans Pro" panose="020B0503030403020204" pitchFamily="34" charset="0"/>
                <a:cs typeface="Times New Roman" panose="02020603050405020304" pitchFamily="18" charset="0"/>
              </a:rPr>
            </a:b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Finsk</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film</a:t>
            </a:r>
            <a:r>
              <a:rPr lang="fi-FI" dirty="0">
                <a:latin typeface="Source Sans Pro" panose="020B0503030403020204" pitchFamily="34" charset="0"/>
                <a:ea typeface="Source Sans Pro" panose="020B0503030403020204" pitchFamily="34" charset="0"/>
                <a:cs typeface="Times New Roman" panose="02020603050405020304" pitchFamily="18" charset="0"/>
              </a:rPr>
              <a:t> ”Love &amp;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Fury</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kl</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19.00,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biograf</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Odeon</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a:latin typeface="Source Sans Pro" panose="020B0503030403020204" pitchFamily="34" charset="0"/>
                <a:ea typeface="Source Sans Pro" panose="020B0503030403020204" pitchFamily="34" charset="0"/>
                <a:cs typeface="Times New Roman" panose="02020603050405020304" pitchFamily="18" charset="0"/>
              </a:rPr>
              <a:t>Skövde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Kulturhus</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svensk</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textning</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a:t>
            </a:r>
          </a:p>
          <a:p>
            <a:pPr>
              <a:spcBef>
                <a:spcPts val="800"/>
              </a:spcBef>
              <a:spcAft>
                <a:spcPts val="0"/>
              </a:spcAft>
              <a:tabLst>
                <a:tab pos="540385" algn="l"/>
                <a:tab pos="1620520" algn="l"/>
                <a:tab pos="2700655" algn="l"/>
                <a:tab pos="3780790" algn="l"/>
                <a:tab pos="4860925" algn="l"/>
                <a:tab pos="5941060" algn="l"/>
              </a:tabLst>
            </a:pP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Yleisö –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publik</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29 henkilöä/</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personer</a:t>
            </a:r>
            <a:endParaRPr lang="sv-SE" dirty="0">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243045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50" b="534"/>
          <a:stretch/>
        </p:blipFill>
        <p:spPr>
          <a:xfrm>
            <a:off x="0" y="1766453"/>
            <a:ext cx="6835914" cy="5091547"/>
          </a:xfrm>
        </p:spPr>
      </p:pic>
      <p:sp>
        <p:nvSpPr>
          <p:cNvPr id="3" name="Rubrik 2"/>
          <p:cNvSpPr>
            <a:spLocks noGrp="1"/>
          </p:cNvSpPr>
          <p:nvPr>
            <p:ph type="ctrTitle"/>
          </p:nvPr>
        </p:nvSpPr>
        <p:spPr/>
        <p:txBody>
          <a:bodyPr/>
          <a:lstStyle/>
          <a:p>
            <a:r>
              <a:rPr lang="sv-SE" sz="4400" dirty="0" smtClean="0"/>
              <a:t>Antti Tuuri 22/2</a:t>
            </a:r>
            <a:endParaRPr lang="sv-SE" sz="4400" dirty="0"/>
          </a:p>
        </p:txBody>
      </p:sp>
      <p:sp>
        <p:nvSpPr>
          <p:cNvPr id="4" name="textruta 3"/>
          <p:cNvSpPr txBox="1"/>
          <p:nvPr/>
        </p:nvSpPr>
        <p:spPr>
          <a:xfrm>
            <a:off x="4021282" y="2826327"/>
            <a:ext cx="184731" cy="369332"/>
          </a:xfrm>
          <a:prstGeom prst="rect">
            <a:avLst/>
          </a:prstGeom>
          <a:noFill/>
        </p:spPr>
        <p:txBody>
          <a:bodyPr wrap="none" rtlCol="0">
            <a:spAutoFit/>
          </a:bodyPr>
          <a:lstStyle/>
          <a:p>
            <a:endParaRPr lang="sv-SE" dirty="0"/>
          </a:p>
        </p:txBody>
      </p:sp>
      <p:sp>
        <p:nvSpPr>
          <p:cNvPr id="7" name="Rektangel 6"/>
          <p:cNvSpPr/>
          <p:nvPr/>
        </p:nvSpPr>
        <p:spPr>
          <a:xfrm>
            <a:off x="6970996" y="1981934"/>
            <a:ext cx="4885031" cy="2975173"/>
          </a:xfrm>
          <a:prstGeom prst="rect">
            <a:avLst/>
          </a:prstGeom>
        </p:spPr>
        <p:txBody>
          <a:bodyPr wrap="square">
            <a:spAutoFit/>
          </a:bodyPr>
          <a:lstStyle/>
          <a:p>
            <a:pPr>
              <a:spcBef>
                <a:spcPts val="800"/>
              </a:spcBef>
              <a:spcAft>
                <a:spcPts val="0"/>
              </a:spcAft>
              <a:tabLst>
                <a:tab pos="540385" algn="l"/>
                <a:tab pos="1620520" algn="l"/>
                <a:tab pos="2700655" algn="l"/>
                <a:tab pos="3780790" algn="l"/>
                <a:tab pos="4860925" algn="l"/>
                <a:tab pos="5941060" algn="l"/>
              </a:tabLst>
            </a:pPr>
            <a:r>
              <a:rPr lang="fi-FI" b="1" dirty="0">
                <a:latin typeface="Source Sans Pro" panose="020B0503030403020204" pitchFamily="34" charset="0"/>
                <a:ea typeface="Source Sans Pro" panose="020B0503030403020204" pitchFamily="34" charset="0"/>
                <a:cs typeface="Times New Roman" panose="02020603050405020304" pitchFamily="18" charset="0"/>
              </a:rPr>
              <a:t>22/2, klo 18-19, Kirjailija Antti Tuuri </a:t>
            </a: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vieraili </a:t>
            </a:r>
            <a:r>
              <a:rPr lang="fi-FI" b="1" dirty="0">
                <a:latin typeface="Source Sans Pro" panose="020B0503030403020204" pitchFamily="34" charset="0"/>
                <a:ea typeface="Source Sans Pro" panose="020B0503030403020204" pitchFamily="34" charset="0"/>
                <a:cs typeface="Times New Roman" panose="02020603050405020304" pitchFamily="18" charset="0"/>
              </a:rPr>
              <a:t>kaupunginkirjastossa</a:t>
            </a:r>
            <a:r>
              <a:rPr lang="sv-SE" b="1" dirty="0">
                <a:latin typeface="Source Sans Pro" panose="020B0503030403020204" pitchFamily="34" charset="0"/>
                <a:ea typeface="Source Sans Pro" panose="020B0503030403020204" pitchFamily="34" charset="0"/>
                <a:cs typeface="Times New Roman" panose="02020603050405020304" pitchFamily="18" charset="0"/>
              </a:rPr>
              <a:t> </a:t>
            </a:r>
            <a:br>
              <a:rPr lang="sv-SE" b="1" dirty="0">
                <a:latin typeface="Source Sans Pro" panose="020B0503030403020204" pitchFamily="34" charset="0"/>
                <a:ea typeface="Source Sans Pro" panose="020B0503030403020204" pitchFamily="34" charset="0"/>
                <a:cs typeface="Times New Roman" panose="02020603050405020304" pitchFamily="18" charset="0"/>
              </a:rPr>
            </a:br>
            <a:endParaRPr lang="sv-SE" sz="1000" b="1" dirty="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22/2</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kl</a:t>
            </a:r>
            <a:r>
              <a:rPr lang="fi-FI" dirty="0">
                <a:latin typeface="Source Sans Pro" panose="020B0503030403020204" pitchFamily="34" charset="0"/>
                <a:ea typeface="Source Sans Pro" panose="020B0503030403020204" pitchFamily="34" charset="0"/>
                <a:cs typeface="Times New Roman" panose="02020603050405020304" pitchFamily="18" charset="0"/>
              </a:rPr>
              <a:t>. 18-19,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Författaren</a:t>
            </a:r>
            <a:r>
              <a:rPr lang="fi-FI" dirty="0">
                <a:latin typeface="Source Sans Pro" panose="020B0503030403020204" pitchFamily="34" charset="0"/>
                <a:ea typeface="Source Sans Pro" panose="020B0503030403020204" pitchFamily="34" charset="0"/>
                <a:cs typeface="Times New Roman" panose="02020603050405020304" pitchFamily="18" charset="0"/>
              </a:rPr>
              <a:t> Antti Tuuri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besökte</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Stadsbiblioteket</a:t>
            </a:r>
            <a:endParaRPr lang="fi-FI" dirty="0" smtClean="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r>
              <a:rPr lang="fi-FI" dirty="0">
                <a:latin typeface="Source Sans Pro" panose="020B0503030403020204" pitchFamily="34" charset="0"/>
                <a:ea typeface="Source Sans Pro" panose="020B0503030403020204" pitchFamily="34" charset="0"/>
                <a:cs typeface="Times New Roman" panose="02020603050405020304" pitchFamily="18" charset="0"/>
              </a:rPr>
              <a:t>Yleisö –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publik</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13 henkilöä/</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personer</a:t>
            </a:r>
            <a:endParaRPr lang="fi-FI" dirty="0" smtClean="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endParaRPr lang="sv-SE" dirty="0">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3861832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0804" b="4910"/>
          <a:stretch/>
        </p:blipFill>
        <p:spPr>
          <a:xfrm>
            <a:off x="3034203" y="1756065"/>
            <a:ext cx="9157797" cy="5101936"/>
          </a:xfrm>
        </p:spPr>
      </p:pic>
      <p:sp>
        <p:nvSpPr>
          <p:cNvPr id="3" name="Rubrik 2"/>
          <p:cNvSpPr>
            <a:spLocks noGrp="1"/>
          </p:cNvSpPr>
          <p:nvPr>
            <p:ph type="ctrTitle"/>
          </p:nvPr>
        </p:nvSpPr>
        <p:spPr/>
        <p:txBody>
          <a:bodyPr/>
          <a:lstStyle/>
          <a:p>
            <a:r>
              <a:rPr lang="sv-SE" sz="4400" dirty="0" err="1" smtClean="0"/>
              <a:t>Päiväkeskus</a:t>
            </a:r>
            <a:r>
              <a:rPr lang="sv-SE" sz="4400" dirty="0" smtClean="0"/>
              <a:t> – Dagcentret 23/2</a:t>
            </a:r>
            <a:endParaRPr lang="sv-SE" sz="4400" dirty="0"/>
          </a:p>
        </p:txBody>
      </p:sp>
      <p:sp>
        <p:nvSpPr>
          <p:cNvPr id="5" name="textruta 4"/>
          <p:cNvSpPr txBox="1"/>
          <p:nvPr/>
        </p:nvSpPr>
        <p:spPr>
          <a:xfrm>
            <a:off x="179099" y="1984664"/>
            <a:ext cx="2855103" cy="3241913"/>
          </a:xfrm>
          <a:prstGeom prst="rect">
            <a:avLst/>
          </a:prstGeom>
          <a:noFill/>
        </p:spPr>
        <p:txBody>
          <a:bodyPr wrap="square" rtlCol="0">
            <a:spAutoFit/>
          </a:bodyPr>
          <a:lstStyle/>
          <a:p>
            <a:r>
              <a:rPr lang="sv-SE" b="1" dirty="0" err="1" smtClean="0">
                <a:latin typeface="Source Sans Pro" panose="020B0503030403020204" pitchFamily="34" charset="0"/>
                <a:ea typeface="Source Sans Pro" panose="020B0503030403020204" pitchFamily="34" charset="0"/>
              </a:rPr>
              <a:t>Kirjailija</a:t>
            </a:r>
            <a:r>
              <a:rPr lang="sv-SE" b="1" dirty="0" smtClean="0">
                <a:latin typeface="Source Sans Pro" panose="020B0503030403020204" pitchFamily="34" charset="0"/>
                <a:ea typeface="Source Sans Pro" panose="020B0503030403020204" pitchFamily="34" charset="0"/>
              </a:rPr>
              <a:t> Antti Tuuri </a:t>
            </a:r>
            <a:r>
              <a:rPr lang="sv-SE" b="1" dirty="0" err="1" smtClean="0">
                <a:latin typeface="Source Sans Pro" panose="020B0503030403020204" pitchFamily="34" charset="0"/>
                <a:ea typeface="Source Sans Pro" panose="020B0503030403020204" pitchFamily="34" charset="0"/>
              </a:rPr>
              <a:t>vieraili</a:t>
            </a:r>
            <a:r>
              <a:rPr lang="sv-SE" b="1" dirty="0" smtClean="0">
                <a:latin typeface="Source Sans Pro" panose="020B0503030403020204" pitchFamily="34" charset="0"/>
                <a:ea typeface="Source Sans Pro" panose="020B0503030403020204" pitchFamily="34" charset="0"/>
              </a:rPr>
              <a:t> </a:t>
            </a:r>
            <a:r>
              <a:rPr lang="sv-SE" b="1" dirty="0" err="1" smtClean="0">
                <a:latin typeface="Source Sans Pro" panose="020B0503030403020204" pitchFamily="34" charset="0"/>
                <a:ea typeface="Source Sans Pro" panose="020B0503030403020204" pitchFamily="34" charset="0"/>
              </a:rPr>
              <a:t>Päiväkeskuksessa</a:t>
            </a:r>
            <a:r>
              <a:rPr lang="sv-SE" b="1" dirty="0" smtClean="0">
                <a:latin typeface="Source Sans Pro" panose="020B0503030403020204" pitchFamily="34" charset="0"/>
                <a:ea typeface="Source Sans Pro" panose="020B0503030403020204" pitchFamily="34" charset="0"/>
              </a:rPr>
              <a:t> </a:t>
            </a:r>
            <a:r>
              <a:rPr lang="sv-SE" b="1" dirty="0" err="1" smtClean="0">
                <a:latin typeface="Source Sans Pro" panose="020B0503030403020204" pitchFamily="34" charset="0"/>
                <a:ea typeface="Source Sans Pro" panose="020B0503030403020204" pitchFamily="34" charset="0"/>
              </a:rPr>
              <a:t>Finnhovilla</a:t>
            </a:r>
            <a:r>
              <a:rPr lang="sv-SE" b="1" dirty="0" smtClean="0">
                <a:latin typeface="Source Sans Pro" panose="020B0503030403020204" pitchFamily="34" charset="0"/>
                <a:ea typeface="Source Sans Pro" panose="020B0503030403020204" pitchFamily="34" charset="0"/>
              </a:rPr>
              <a:t> 23/2  klo 13-15</a:t>
            </a:r>
          </a:p>
          <a:p>
            <a:endParaRPr lang="sv-SE" dirty="0">
              <a:latin typeface="Source Sans Pro" panose="020B0503030403020204" pitchFamily="34" charset="0"/>
              <a:ea typeface="Source Sans Pro" panose="020B0503030403020204" pitchFamily="34" charset="0"/>
            </a:endParaRPr>
          </a:p>
          <a:p>
            <a:r>
              <a:rPr lang="sv-SE" dirty="0" smtClean="0">
                <a:latin typeface="Source Sans Pro" panose="020B0503030403020204" pitchFamily="34" charset="0"/>
                <a:ea typeface="Source Sans Pro" panose="020B0503030403020204" pitchFamily="34" charset="0"/>
              </a:rPr>
              <a:t>Författaren Antti Tuuri besökte Dagcentret vid </a:t>
            </a:r>
            <a:r>
              <a:rPr lang="sv-SE" dirty="0" err="1" smtClean="0">
                <a:latin typeface="Source Sans Pro" panose="020B0503030403020204" pitchFamily="34" charset="0"/>
                <a:ea typeface="Source Sans Pro" panose="020B0503030403020204" pitchFamily="34" charset="0"/>
              </a:rPr>
              <a:t>Finnhovi</a:t>
            </a:r>
            <a:r>
              <a:rPr lang="sv-SE" dirty="0" smtClean="0">
                <a:latin typeface="Source Sans Pro" panose="020B0503030403020204" pitchFamily="34" charset="0"/>
                <a:ea typeface="Source Sans Pro" panose="020B0503030403020204" pitchFamily="34" charset="0"/>
              </a:rPr>
              <a:t> 23/2 kl. 13-15</a:t>
            </a:r>
          </a:p>
          <a:p>
            <a:endParaRPr lang="sv-SE" dirty="0">
              <a:latin typeface="Source Sans Pro" panose="020B0503030403020204" pitchFamily="34" charset="0"/>
              <a:ea typeface="Source Sans Pro" panose="020B0503030403020204" pitchFamily="34" charset="0"/>
            </a:endParaRPr>
          </a:p>
          <a:p>
            <a:r>
              <a:rPr lang="fi-FI" dirty="0">
                <a:latin typeface="Source Sans Pro" panose="020B0503030403020204" pitchFamily="34" charset="0"/>
                <a:ea typeface="Source Sans Pro" panose="020B0503030403020204" pitchFamily="34" charset="0"/>
                <a:cs typeface="Times New Roman" panose="02020603050405020304" pitchFamily="18" charset="0"/>
              </a:rPr>
              <a:t>Yleisö –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publik</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42 </a:t>
            </a:r>
            <a:r>
              <a:rPr lang="fi-FI" dirty="0">
                <a:latin typeface="Source Sans Pro" panose="020B0503030403020204" pitchFamily="34" charset="0"/>
                <a:ea typeface="Source Sans Pro" panose="020B0503030403020204" pitchFamily="34" charset="0"/>
                <a:cs typeface="Times New Roman" panose="02020603050405020304" pitchFamily="18" charset="0"/>
              </a:rPr>
              <a:t>henkilöä/</a:t>
            </a:r>
            <a:r>
              <a:rPr lang="fi-FI" dirty="0" err="1">
                <a:latin typeface="Source Sans Pro" panose="020B0503030403020204" pitchFamily="34" charset="0"/>
                <a:ea typeface="Source Sans Pro" panose="020B0503030403020204" pitchFamily="34" charset="0"/>
                <a:cs typeface="Times New Roman" panose="02020603050405020304" pitchFamily="18" charset="0"/>
              </a:rPr>
              <a:t>personer</a:t>
            </a: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endParaRPr lang="sv-SE"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90791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9404" b="3965"/>
          <a:stretch/>
        </p:blipFill>
        <p:spPr>
          <a:xfrm>
            <a:off x="4355114" y="1766454"/>
            <a:ext cx="7836886" cy="5091545"/>
          </a:xfrm>
        </p:spPr>
      </p:pic>
      <p:sp>
        <p:nvSpPr>
          <p:cNvPr id="3" name="Rubrik 2"/>
          <p:cNvSpPr>
            <a:spLocks noGrp="1"/>
          </p:cNvSpPr>
          <p:nvPr>
            <p:ph type="ctrTitle"/>
          </p:nvPr>
        </p:nvSpPr>
        <p:spPr/>
        <p:txBody>
          <a:bodyPr/>
          <a:lstStyle/>
          <a:p>
            <a:r>
              <a:rPr lang="sv-SE" sz="4400" dirty="0" err="1" smtClean="0"/>
              <a:t>Kansallispukunäyttely</a:t>
            </a:r>
            <a:r>
              <a:rPr lang="sv-SE" sz="4400" dirty="0" smtClean="0"/>
              <a:t> </a:t>
            </a:r>
            <a:r>
              <a:rPr lang="sv-SE" sz="4400" dirty="0" err="1" smtClean="0"/>
              <a:t>Folkdräktsutställning</a:t>
            </a:r>
            <a:r>
              <a:rPr lang="sv-SE" sz="4400" dirty="0" smtClean="0"/>
              <a:t> 24/2</a:t>
            </a:r>
            <a:endParaRPr lang="sv-SE" sz="4400" dirty="0"/>
          </a:p>
        </p:txBody>
      </p:sp>
      <p:sp>
        <p:nvSpPr>
          <p:cNvPr id="5" name="textruta 4"/>
          <p:cNvSpPr txBox="1"/>
          <p:nvPr/>
        </p:nvSpPr>
        <p:spPr>
          <a:xfrm>
            <a:off x="207818" y="2150918"/>
            <a:ext cx="3917373" cy="3693319"/>
          </a:xfrm>
          <a:prstGeom prst="rect">
            <a:avLst/>
          </a:prstGeom>
          <a:noFill/>
        </p:spPr>
        <p:txBody>
          <a:bodyPr wrap="square" rtlCol="0">
            <a:spAutoFit/>
          </a:bodyPr>
          <a:lstStyle/>
          <a:p>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Suomalaisen </a:t>
            </a:r>
            <a:r>
              <a:rPr lang="fi-FI" b="1" dirty="0">
                <a:latin typeface="Source Sans Pro" panose="020B0503030403020204" pitchFamily="34" charset="0"/>
                <a:ea typeface="Source Sans Pro" panose="020B0503030403020204" pitchFamily="34" charset="0"/>
                <a:cs typeface="Times New Roman" panose="02020603050405020304" pitchFamily="18" charset="0"/>
              </a:rPr>
              <a:t>kansallispukunäyttelyn avajaiset, </a:t>
            </a:r>
            <a:r>
              <a:rPr lang="fi-FI" b="1" dirty="0" err="1">
                <a:latin typeface="Source Sans Pro" panose="020B0503030403020204" pitchFamily="34" charset="0"/>
                <a:ea typeface="Source Sans Pro" panose="020B0503030403020204" pitchFamily="34" charset="0"/>
                <a:cs typeface="Times New Roman" panose="02020603050405020304" pitchFamily="18" charset="0"/>
              </a:rPr>
              <a:t>Slöjdens</a:t>
            </a:r>
            <a:r>
              <a:rPr lang="fi-FI" b="1" dirty="0">
                <a:latin typeface="Source Sans Pro" panose="020B0503030403020204" pitchFamily="34" charset="0"/>
                <a:ea typeface="Source Sans Pro" panose="020B0503030403020204" pitchFamily="34" charset="0"/>
                <a:cs typeface="Times New Roman" panose="02020603050405020304" pitchFamily="18" charset="0"/>
              </a:rPr>
              <a:t> </a:t>
            </a: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Hus, </a:t>
            </a:r>
            <a:r>
              <a:rPr lang="fi-FI" b="1" dirty="0">
                <a:latin typeface="Source Sans Pro" panose="020B0503030403020204" pitchFamily="34" charset="0"/>
                <a:ea typeface="Source Sans Pro" panose="020B0503030403020204" pitchFamily="34" charset="0"/>
                <a:cs typeface="Times New Roman" panose="02020603050405020304" pitchFamily="18" charset="0"/>
              </a:rPr>
              <a:t>24/2, klo </a:t>
            </a: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10.00-14.00</a:t>
            </a:r>
            <a:endParaRPr lang="sv-SE" b="1" dirty="0" smtClean="0">
              <a:latin typeface="Source Sans Pro" panose="020B0503030403020204" pitchFamily="34" charset="0"/>
              <a:ea typeface="Source Sans Pro" panose="020B0503030403020204" pitchFamily="34" charset="0"/>
              <a:cs typeface="Times New Roman" panose="02020603050405020304" pitchFamily="18" charset="0"/>
            </a:endParaRPr>
          </a:p>
          <a:p>
            <a:endParaRPr lang="sv-SE" dirty="0">
              <a:latin typeface="Source Sans Pro" panose="020B0503030403020204" pitchFamily="34" charset="0"/>
              <a:ea typeface="Source Sans Pro" panose="020B0503030403020204" pitchFamily="34" charset="0"/>
              <a:cs typeface="Times New Roman" panose="02020603050405020304" pitchFamily="18" charset="0"/>
            </a:endParaRPr>
          </a:p>
          <a:p>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Vernissage</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a:latin typeface="Source Sans Pro" panose="020B0503030403020204" pitchFamily="34" charset="0"/>
                <a:ea typeface="Source Sans Pro" panose="020B0503030403020204" pitchFamily="34" charset="0"/>
                <a:cs typeface="Times New Roman" panose="02020603050405020304" pitchFamily="18" charset="0"/>
              </a:rPr>
              <a:t>av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finsk</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folkdräktsutställning</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Slöjdens</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Hus, </a:t>
            </a:r>
            <a:r>
              <a:rPr lang="fi-FI" dirty="0">
                <a:latin typeface="Source Sans Pro" panose="020B0503030403020204" pitchFamily="34" charset="0"/>
                <a:ea typeface="Source Sans Pro" panose="020B0503030403020204" pitchFamily="34" charset="0"/>
                <a:cs typeface="Times New Roman" panose="02020603050405020304" pitchFamily="18" charset="0"/>
              </a:rPr>
              <a:t>24/2,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kl</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10.00-14.00</a:t>
            </a:r>
          </a:p>
          <a:p>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r>
              <a:rPr lang="fi-FI" dirty="0">
                <a:latin typeface="Source Sans Pro" panose="020B0503030403020204" pitchFamily="34" charset="0"/>
                <a:ea typeface="Source Sans Pro" panose="020B0503030403020204" pitchFamily="34" charset="0"/>
                <a:cs typeface="Times New Roman" panose="02020603050405020304" pitchFamily="18" charset="0"/>
              </a:rPr>
              <a:t>Yleisö –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publik</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122 henkilöä/</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personer</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yhteensä/</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totalt</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24/2-11/3</a:t>
            </a:r>
          </a:p>
          <a:p>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endParaRPr lang="sv-SE"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2227123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0341" t="29785" r="42642" b="27485"/>
          <a:stretch/>
        </p:blipFill>
        <p:spPr>
          <a:xfrm>
            <a:off x="7899394" y="1766454"/>
            <a:ext cx="4292606" cy="5091546"/>
          </a:xfrm>
        </p:spPr>
      </p:pic>
      <p:sp>
        <p:nvSpPr>
          <p:cNvPr id="3" name="Rubrik 2"/>
          <p:cNvSpPr>
            <a:spLocks noGrp="1"/>
          </p:cNvSpPr>
          <p:nvPr>
            <p:ph type="ctrTitle"/>
          </p:nvPr>
        </p:nvSpPr>
        <p:spPr/>
        <p:txBody>
          <a:bodyPr/>
          <a:lstStyle/>
          <a:p>
            <a:r>
              <a:rPr lang="sv-SE" sz="4400" dirty="0" err="1" smtClean="0"/>
              <a:t>Ruotsinsuomalaisten</a:t>
            </a:r>
            <a:r>
              <a:rPr lang="sv-SE" sz="4400" dirty="0" smtClean="0"/>
              <a:t> </a:t>
            </a:r>
            <a:r>
              <a:rPr lang="sv-SE" sz="4400" dirty="0" err="1" smtClean="0"/>
              <a:t>päivä</a:t>
            </a:r>
            <a:r>
              <a:rPr lang="sv-SE" sz="4400" dirty="0" smtClean="0"/>
              <a:t> Sverigefinska dagen 24/2</a:t>
            </a:r>
            <a:endParaRPr lang="sv-SE" sz="4400" dirty="0"/>
          </a:p>
        </p:txBody>
      </p:sp>
      <p:pic>
        <p:nvPicPr>
          <p:cNvPr id="5" name="Bildobjekt 4"/>
          <p:cNvPicPr>
            <a:picLocks noChangeAspect="1"/>
          </p:cNvPicPr>
          <p:nvPr/>
        </p:nvPicPr>
        <p:blipFill rotWithShape="1">
          <a:blip r:embed="rId3">
            <a:extLst>
              <a:ext uri="{28A0092B-C50C-407E-A947-70E740481C1C}">
                <a14:useLocalDpi xmlns:a14="http://schemas.microsoft.com/office/drawing/2010/main" val="0"/>
              </a:ext>
            </a:extLst>
          </a:blip>
          <a:srcRect t="10746"/>
          <a:stretch/>
        </p:blipFill>
        <p:spPr>
          <a:xfrm>
            <a:off x="0" y="3512306"/>
            <a:ext cx="4998027" cy="3345694"/>
          </a:xfrm>
          <a:prstGeom prst="rect">
            <a:avLst/>
          </a:prstGeom>
        </p:spPr>
      </p:pic>
      <p:sp>
        <p:nvSpPr>
          <p:cNvPr id="6" name="textruta 5"/>
          <p:cNvSpPr txBox="1"/>
          <p:nvPr/>
        </p:nvSpPr>
        <p:spPr>
          <a:xfrm>
            <a:off x="214740" y="1867852"/>
            <a:ext cx="7554191" cy="1477328"/>
          </a:xfrm>
          <a:prstGeom prst="rect">
            <a:avLst/>
          </a:prstGeom>
          <a:noFill/>
        </p:spPr>
        <p:txBody>
          <a:bodyPr wrap="square" rtlCol="0">
            <a:spAutoFit/>
          </a:bodyPr>
          <a:lstStyle/>
          <a:p>
            <a:r>
              <a:rPr lang="sv-SE" b="1" dirty="0" err="1" smtClean="0"/>
              <a:t>Ruotsinsuomalaisten</a:t>
            </a:r>
            <a:r>
              <a:rPr lang="sv-SE" b="1" dirty="0" smtClean="0"/>
              <a:t> </a:t>
            </a:r>
            <a:r>
              <a:rPr lang="sv-SE" b="1" dirty="0" err="1" smtClean="0"/>
              <a:t>päivää</a:t>
            </a:r>
            <a:r>
              <a:rPr lang="sv-SE" b="1" dirty="0" smtClean="0"/>
              <a:t> </a:t>
            </a:r>
            <a:r>
              <a:rPr lang="sv-SE" b="1" dirty="0" err="1" smtClean="0"/>
              <a:t>vietettiin</a:t>
            </a:r>
            <a:r>
              <a:rPr lang="sv-SE" b="1" dirty="0" smtClean="0"/>
              <a:t> </a:t>
            </a:r>
            <a:r>
              <a:rPr lang="sv-SE" b="1" dirty="0" err="1" smtClean="0"/>
              <a:t>eläkeläisyhdistys</a:t>
            </a:r>
            <a:r>
              <a:rPr lang="sv-SE" b="1" dirty="0" smtClean="0"/>
              <a:t> </a:t>
            </a:r>
            <a:r>
              <a:rPr lang="sv-SE" b="1" dirty="0" err="1" smtClean="0"/>
              <a:t>Vipinällä</a:t>
            </a:r>
            <a:r>
              <a:rPr lang="sv-SE" b="1" dirty="0" smtClean="0"/>
              <a:t>, IOGT-NTO-</a:t>
            </a:r>
            <a:r>
              <a:rPr lang="sv-SE" b="1" dirty="0" err="1" smtClean="0"/>
              <a:t>talo</a:t>
            </a:r>
            <a:r>
              <a:rPr lang="sv-SE" b="1" dirty="0" smtClean="0"/>
              <a:t> 24/2, klo 13.00. Antti Tuuri </a:t>
            </a:r>
            <a:r>
              <a:rPr lang="sv-SE" b="1" dirty="0" err="1" smtClean="0"/>
              <a:t>vieraili</a:t>
            </a:r>
            <a:r>
              <a:rPr lang="sv-SE" b="1" dirty="0" smtClean="0"/>
              <a:t>.</a:t>
            </a:r>
          </a:p>
          <a:p>
            <a:endParaRPr lang="sv-SE" dirty="0" smtClean="0"/>
          </a:p>
          <a:p>
            <a:r>
              <a:rPr lang="sv-SE" dirty="0" smtClean="0"/>
              <a:t>Sverigefinska dagen firades hos pensionärsföreningen </a:t>
            </a:r>
            <a:r>
              <a:rPr lang="sv-SE" dirty="0" err="1" smtClean="0"/>
              <a:t>Vipinä</a:t>
            </a:r>
            <a:r>
              <a:rPr lang="sv-SE" dirty="0" smtClean="0"/>
              <a:t>, IOGT-NTO-huset, 24/2, kl. 13.00. Antti Tuuri kom på besök.</a:t>
            </a:r>
            <a:endParaRPr lang="sv-SE" dirty="0"/>
          </a:p>
        </p:txBody>
      </p:sp>
      <p:sp>
        <p:nvSpPr>
          <p:cNvPr id="8" name="textruta 7"/>
          <p:cNvSpPr txBox="1"/>
          <p:nvPr/>
        </p:nvSpPr>
        <p:spPr>
          <a:xfrm>
            <a:off x="5258951" y="3706340"/>
            <a:ext cx="2379518" cy="923330"/>
          </a:xfrm>
          <a:prstGeom prst="rect">
            <a:avLst/>
          </a:prstGeom>
          <a:noFill/>
        </p:spPr>
        <p:txBody>
          <a:bodyPr wrap="square" rtlCol="0">
            <a:spAutoFit/>
          </a:bodyPr>
          <a:lstStyle/>
          <a:p>
            <a:r>
              <a:rPr lang="fi-FI" dirty="0">
                <a:latin typeface="Source Sans Pro" panose="020B0503030403020204" pitchFamily="34" charset="0"/>
                <a:ea typeface="Source Sans Pro" panose="020B0503030403020204" pitchFamily="34" charset="0"/>
                <a:cs typeface="Times New Roman" panose="02020603050405020304" pitchFamily="18" charset="0"/>
              </a:rPr>
              <a:t>Yleisö –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publik</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c:a 65 </a:t>
            </a:r>
            <a:r>
              <a:rPr lang="fi-FI" dirty="0">
                <a:latin typeface="Source Sans Pro" panose="020B0503030403020204" pitchFamily="34" charset="0"/>
                <a:ea typeface="Source Sans Pro" panose="020B0503030403020204" pitchFamily="34" charset="0"/>
                <a:cs typeface="Times New Roman" panose="02020603050405020304" pitchFamily="18" charset="0"/>
              </a:rPr>
              <a:t>henkilöä/</a:t>
            </a:r>
            <a:r>
              <a:rPr lang="fi-FI" dirty="0" err="1">
                <a:latin typeface="Source Sans Pro" panose="020B0503030403020204" pitchFamily="34" charset="0"/>
                <a:ea typeface="Source Sans Pro" panose="020B0503030403020204" pitchFamily="34" charset="0"/>
                <a:cs typeface="Times New Roman" panose="02020603050405020304" pitchFamily="18" charset="0"/>
              </a:rPr>
              <a:t>personer</a:t>
            </a: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20773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73" b="1604"/>
          <a:stretch/>
        </p:blipFill>
        <p:spPr>
          <a:xfrm>
            <a:off x="5237655" y="1756064"/>
            <a:ext cx="6954345" cy="5101936"/>
          </a:xfrm>
        </p:spPr>
      </p:pic>
      <p:sp>
        <p:nvSpPr>
          <p:cNvPr id="3" name="Rubrik 2"/>
          <p:cNvSpPr>
            <a:spLocks noGrp="1"/>
          </p:cNvSpPr>
          <p:nvPr>
            <p:ph type="ctrTitle"/>
          </p:nvPr>
        </p:nvSpPr>
        <p:spPr/>
        <p:txBody>
          <a:bodyPr/>
          <a:lstStyle/>
          <a:p>
            <a:r>
              <a:rPr lang="sv-SE" sz="4400" dirty="0" smtClean="0"/>
              <a:t>Suomi 100-teemailta – Finland 100 temakväll – </a:t>
            </a:r>
            <a:r>
              <a:rPr lang="sv-SE" sz="4400" dirty="0" err="1" smtClean="0"/>
              <a:t>Nyeport</a:t>
            </a:r>
            <a:r>
              <a:rPr lang="sv-SE" sz="4400" dirty="0" smtClean="0"/>
              <a:t> 24/2</a:t>
            </a:r>
            <a:endParaRPr lang="sv-SE" sz="4400" dirty="0"/>
          </a:p>
        </p:txBody>
      </p:sp>
      <p:sp>
        <p:nvSpPr>
          <p:cNvPr id="5" name="Rektangel 4"/>
          <p:cNvSpPr/>
          <p:nvPr/>
        </p:nvSpPr>
        <p:spPr>
          <a:xfrm>
            <a:off x="148937" y="1884054"/>
            <a:ext cx="4755572" cy="2718693"/>
          </a:xfrm>
          <a:prstGeom prst="rect">
            <a:avLst/>
          </a:prstGeom>
        </p:spPr>
        <p:txBody>
          <a:bodyPr wrap="square">
            <a:spAutoFit/>
          </a:bodyPr>
          <a:lstStyle/>
          <a:p>
            <a:pPr>
              <a:spcBef>
                <a:spcPts val="800"/>
              </a:spcBef>
              <a:spcAft>
                <a:spcPts val="0"/>
              </a:spcAft>
              <a:tabLst>
                <a:tab pos="540385" algn="l"/>
                <a:tab pos="1620520" algn="l"/>
                <a:tab pos="2700655" algn="l"/>
                <a:tab pos="3780790" algn="l"/>
                <a:tab pos="4860925" algn="l"/>
                <a:tab pos="5941060" algn="l"/>
              </a:tabLst>
            </a:pP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Suomi </a:t>
            </a:r>
            <a:r>
              <a:rPr lang="fi-FI" b="1" dirty="0">
                <a:latin typeface="Source Sans Pro" panose="020B0503030403020204" pitchFamily="34" charset="0"/>
                <a:ea typeface="Source Sans Pro" panose="020B0503030403020204" pitchFamily="34" charset="0"/>
                <a:cs typeface="Times New Roman" panose="02020603050405020304" pitchFamily="18" charset="0"/>
              </a:rPr>
              <a:t>100-teemailta vapaa-ajankoti </a:t>
            </a:r>
            <a:r>
              <a:rPr lang="fi-FI" b="1" dirty="0" err="1" smtClean="0">
                <a:latin typeface="Source Sans Pro" panose="020B0503030403020204" pitchFamily="34" charset="0"/>
                <a:ea typeface="Source Sans Pro" panose="020B0503030403020204" pitchFamily="34" charset="0"/>
                <a:cs typeface="Times New Roman" panose="02020603050405020304" pitchFamily="18" charset="0"/>
              </a:rPr>
              <a:t>Nyeportilla</a:t>
            </a:r>
            <a:r>
              <a:rPr lang="sv-SE" b="1"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b="1" dirty="0">
                <a:latin typeface="Source Sans Pro" panose="020B0503030403020204" pitchFamily="34" charset="0"/>
                <a:ea typeface="Source Sans Pro" panose="020B0503030403020204" pitchFamily="34" charset="0"/>
                <a:cs typeface="Times New Roman" panose="02020603050405020304" pitchFamily="18" charset="0"/>
              </a:rPr>
              <a:t>24/2, klo </a:t>
            </a: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17.00-23.00</a:t>
            </a:r>
          </a:p>
          <a:p>
            <a:pPr>
              <a:spcBef>
                <a:spcPts val="800"/>
              </a:spcBef>
              <a:spcAft>
                <a:spcPts val="0"/>
              </a:spcAft>
              <a:tabLst>
                <a:tab pos="540385" algn="l"/>
                <a:tab pos="1620520" algn="l"/>
                <a:tab pos="2700655" algn="l"/>
                <a:tab pos="3780790" algn="l"/>
                <a:tab pos="4860925" algn="l"/>
                <a:tab pos="5941060" algn="l"/>
              </a:tabLst>
            </a:pPr>
            <a:r>
              <a:rPr lang="fi-FI" b="1" dirty="0" smtClean="0">
                <a:latin typeface="Source Sans Pro" panose="020B0503030403020204" pitchFamily="34" charset="0"/>
                <a:ea typeface="Source Sans Pro" panose="020B0503030403020204" pitchFamily="34" charset="0"/>
                <a:cs typeface="Times New Roman" panose="02020603050405020304" pitchFamily="18" charset="0"/>
              </a:rPr>
              <a:t/>
            </a:r>
            <a:br>
              <a:rPr lang="fi-FI" b="1" dirty="0" smtClean="0">
                <a:latin typeface="Source Sans Pro" panose="020B0503030403020204" pitchFamily="34" charset="0"/>
                <a:ea typeface="Source Sans Pro" panose="020B0503030403020204" pitchFamily="34" charset="0"/>
                <a:cs typeface="Times New Roman" panose="02020603050405020304" pitchFamily="18" charset="0"/>
              </a:rPr>
            </a:b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Finland </a:t>
            </a:r>
            <a:r>
              <a:rPr lang="fi-FI" dirty="0">
                <a:latin typeface="Source Sans Pro" panose="020B0503030403020204" pitchFamily="34" charset="0"/>
                <a:ea typeface="Source Sans Pro" panose="020B0503030403020204" pitchFamily="34" charset="0"/>
                <a:cs typeface="Times New Roman" panose="02020603050405020304" pitchFamily="18" charset="0"/>
              </a:rPr>
              <a:t>100-temakväll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på</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fritidsgården</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Nyeport</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a:t>
            </a:r>
            <a:r>
              <a:rPr lang="fi-FI" dirty="0">
                <a:latin typeface="Source Sans Pro" panose="020B0503030403020204" pitchFamily="34" charset="0"/>
                <a:ea typeface="Source Sans Pro" panose="020B0503030403020204" pitchFamily="34" charset="0"/>
                <a:cs typeface="Times New Roman" panose="02020603050405020304" pitchFamily="18" charset="0"/>
              </a:rPr>
              <a:t>24/2, </a:t>
            </a:r>
            <a:r>
              <a:rPr lang="fi-FI" dirty="0" err="1">
                <a:latin typeface="Source Sans Pro" panose="020B0503030403020204" pitchFamily="34" charset="0"/>
                <a:ea typeface="Source Sans Pro" panose="020B0503030403020204" pitchFamily="34" charset="0"/>
                <a:cs typeface="Times New Roman" panose="02020603050405020304" pitchFamily="18" charset="0"/>
              </a:rPr>
              <a:t>kl</a:t>
            </a:r>
            <a:r>
              <a:rPr lang="fi-FI" dirty="0">
                <a:latin typeface="Source Sans Pro" panose="020B0503030403020204" pitchFamily="34" charset="0"/>
                <a:ea typeface="Source Sans Pro" panose="020B0503030403020204" pitchFamily="34" charset="0"/>
                <a:cs typeface="Times New Roman" panose="02020603050405020304" pitchFamily="18" charset="0"/>
              </a:rPr>
              <a:t>. </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17.00-23.00</a:t>
            </a:r>
          </a:p>
          <a:p>
            <a:pPr>
              <a:spcBef>
                <a:spcPts val="800"/>
              </a:spcBef>
              <a:spcAft>
                <a:spcPts val="0"/>
              </a:spcAft>
              <a:tabLst>
                <a:tab pos="540385" algn="l"/>
                <a:tab pos="1620520" algn="l"/>
                <a:tab pos="2700655" algn="l"/>
                <a:tab pos="3780790" algn="l"/>
                <a:tab pos="4860925" algn="l"/>
                <a:tab pos="5941060" algn="l"/>
              </a:tabLst>
            </a:pP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a:p>
            <a:pPr>
              <a:spcBef>
                <a:spcPts val="800"/>
              </a:spcBef>
              <a:spcAft>
                <a:spcPts val="0"/>
              </a:spcAft>
              <a:tabLst>
                <a:tab pos="540385" algn="l"/>
                <a:tab pos="1620520" algn="l"/>
                <a:tab pos="2700655" algn="l"/>
                <a:tab pos="3780790" algn="l"/>
                <a:tab pos="4860925" algn="l"/>
                <a:tab pos="5941060" algn="l"/>
              </a:tabLst>
            </a:pP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Järjestäjä/</a:t>
            </a:r>
            <a:r>
              <a:rPr lang="fi-FI" dirty="0" err="1" smtClean="0">
                <a:latin typeface="Source Sans Pro" panose="020B0503030403020204" pitchFamily="34" charset="0"/>
                <a:ea typeface="Source Sans Pro" panose="020B0503030403020204" pitchFamily="34" charset="0"/>
                <a:cs typeface="Times New Roman" panose="02020603050405020304" pitchFamily="18" charset="0"/>
              </a:rPr>
              <a:t>arrangör</a:t>
            </a:r>
            <a:r>
              <a:rPr lang="fi-FI" dirty="0" smtClean="0">
                <a:latin typeface="Source Sans Pro" panose="020B0503030403020204" pitchFamily="34" charset="0"/>
                <a:ea typeface="Source Sans Pro" panose="020B0503030403020204" pitchFamily="34" charset="0"/>
                <a:cs typeface="Times New Roman" panose="02020603050405020304" pitchFamily="18" charset="0"/>
              </a:rPr>
              <a:t>: Jenny Mangström</a:t>
            </a:r>
          </a:p>
          <a:p>
            <a:pPr>
              <a:spcBef>
                <a:spcPts val="800"/>
              </a:spcBef>
              <a:spcAft>
                <a:spcPts val="0"/>
              </a:spcAft>
              <a:tabLst>
                <a:tab pos="540385" algn="l"/>
                <a:tab pos="1620520" algn="l"/>
                <a:tab pos="2700655" algn="l"/>
                <a:tab pos="3780790" algn="l"/>
                <a:tab pos="4860925" algn="l"/>
                <a:tab pos="5941060" algn="l"/>
              </a:tabLst>
            </a:pPr>
            <a:endParaRPr lang="fi-FI" dirty="0">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513284822"/>
      </p:ext>
    </p:extLst>
  </p:cSld>
  <p:clrMapOvr>
    <a:masterClrMapping/>
  </p:clrMapOvr>
</p:sld>
</file>

<file path=ppt/theme/theme1.xml><?xml version="1.0" encoding="utf-8"?>
<a:theme xmlns:a="http://schemas.openxmlformats.org/drawingml/2006/main" name="Sidor med logga">
  <a:themeElements>
    <a:clrScheme name="Skövde Grafisk profil BAS">
      <a:dk1>
        <a:sysClr val="windowText" lastClr="000000"/>
      </a:dk1>
      <a:lt1>
        <a:sysClr val="window" lastClr="FFFFFF"/>
      </a:lt1>
      <a:dk2>
        <a:srgbClr val="4A4A49"/>
      </a:dk2>
      <a:lt2>
        <a:srgbClr val="A69B92"/>
      </a:lt2>
      <a:accent1>
        <a:srgbClr val="E50051"/>
      </a:accent1>
      <a:accent2>
        <a:srgbClr val="FF8300"/>
      </a:accent2>
      <a:accent3>
        <a:srgbClr val="76B82A"/>
      </a:accent3>
      <a:accent4>
        <a:srgbClr val="00A3AA"/>
      </a:accent4>
      <a:accent5>
        <a:srgbClr val="604696"/>
      </a:accent5>
      <a:accent6>
        <a:srgbClr val="FFCC00"/>
      </a:accent6>
      <a:hlink>
        <a:srgbClr val="0870B8"/>
      </a:hlink>
      <a:folHlink>
        <a:srgbClr val="E5005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otsinsuomalaisten viikko 2017 - raportti" id="{2163A2FC-C7B2-48AD-9D3B-5D59CAC67E0D}" vid="{75BA5859-EEA9-4014-B98F-472BAA375F44}"/>
    </a:ext>
  </a:extLst>
</a:theme>
</file>

<file path=ppt/theme/theme2.xml><?xml version="1.0" encoding="utf-8"?>
<a:theme xmlns:a="http://schemas.openxmlformats.org/drawingml/2006/main" name="Bilder utan logga">
  <a:themeElements>
    <a:clrScheme name="Skövde Grafisk profil BAS">
      <a:dk1>
        <a:sysClr val="windowText" lastClr="000000"/>
      </a:dk1>
      <a:lt1>
        <a:sysClr val="window" lastClr="FFFFFF"/>
      </a:lt1>
      <a:dk2>
        <a:srgbClr val="4A4A49"/>
      </a:dk2>
      <a:lt2>
        <a:srgbClr val="A69B92"/>
      </a:lt2>
      <a:accent1>
        <a:srgbClr val="E50051"/>
      </a:accent1>
      <a:accent2>
        <a:srgbClr val="FF8300"/>
      </a:accent2>
      <a:accent3>
        <a:srgbClr val="76B82A"/>
      </a:accent3>
      <a:accent4>
        <a:srgbClr val="00A3AA"/>
      </a:accent4>
      <a:accent5>
        <a:srgbClr val="604696"/>
      </a:accent5>
      <a:accent6>
        <a:srgbClr val="FFCC00"/>
      </a:accent6>
      <a:hlink>
        <a:srgbClr val="0870B8"/>
      </a:hlink>
      <a:folHlink>
        <a:srgbClr val="E5005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otsinsuomalaisten viikko 2017 - raportti" id="{2163A2FC-C7B2-48AD-9D3B-5D59CAC67E0D}" vid="{4F975D95-178F-4ADD-B382-922306B73D6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AA23960CCAF514C8959B2075D89A468" ma:contentTypeVersion="6" ma:contentTypeDescription="Skapa ett nytt dokument." ma:contentTypeScope="" ma:versionID="99696ad21ca775ffb894e114153cb815">
  <xsd:schema xmlns:xsd="http://www.w3.org/2001/XMLSchema" xmlns:xs="http://www.w3.org/2001/XMLSchema" xmlns:p="http://schemas.microsoft.com/office/2006/metadata/properties" xmlns:ns1="http://schemas.microsoft.com/sharepoint/v3" xmlns:ns2="c0a8a1b7-f258-47d9-a9aa-c9078d6d5515" targetNamespace="http://schemas.microsoft.com/office/2006/metadata/properties" ma:root="true" ma:fieldsID="46daf111f078fa112e84a71ce7fe493b" ns1:_="" ns2:_="">
    <xsd:import namespace="http://schemas.microsoft.com/sharepoint/v3"/>
    <xsd:import namespace="c0a8a1b7-f258-47d9-a9aa-c9078d6d5515"/>
    <xsd:element name="properties">
      <xsd:complexType>
        <xsd:sequence>
          <xsd:element name="documentManagement">
            <xsd:complexType>
              <xsd:all>
                <xsd:element ref="ns1:PublishingStartDate" minOccurs="0"/>
                <xsd:element ref="ns1:PublishingExpirationDate" minOccurs="0"/>
                <xsd:element ref="ns2:_x00c4_mne" minOccurs="0"/>
                <xsd:element ref="ns2:Index"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malagt startdatum" ma:description="Schemalagt startdatum är en webbplatskolumn som skapas via publiceringsfunktionen. Den används för att ange datum och tid för när sidan ska visas för besökare på webbplatsen för första gången." ma:hidden="true" ma:internalName="PublishingStartDate">
      <xsd:simpleType>
        <xsd:restriction base="dms:Unknown"/>
      </xsd:simpleType>
    </xsd:element>
    <xsd:element name="PublishingExpirationDate" ma:index="9" nillable="true" ma:displayName="Schemalagt slutdatum" ma:description="Schemalagt slutdatum är en webbplatskolumn som skapas via publiceringsfunktionen. Den används för att ange datum och tid för när sidan inte längre ska visas för besökare på webbplatse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0a8a1b7-f258-47d9-a9aa-c9078d6d5515" elementFormDefault="qualified">
    <xsd:import namespace="http://schemas.microsoft.com/office/2006/documentManagement/types"/>
    <xsd:import namespace="http://schemas.microsoft.com/office/infopath/2007/PartnerControls"/>
    <xsd:element name="_x00c4_mne" ma:index="10" nillable="true" ma:displayName="Ämne" ma:format="Dropdown" ma:internalName="_x00c4_mne">
      <xsd:simpleType>
        <xsd:restriction base="dms:Choice">
          <xsd:enumeration value="Bildbank"/>
          <xsd:enumeration value="Informationsmaterial"/>
          <xsd:enumeration value="Informationsmaterial eng"/>
          <xsd:enumeration value="Logotyp"/>
          <xsd:enumeration value="Mall"/>
          <xsd:enumeration value="Manual"/>
          <xsd:enumeration value="Ny grafisk profil"/>
          <xsd:enumeration value="Presentation"/>
          <xsd:enumeration value="Sociala medier"/>
          <xsd:enumeration value="Tillgänglighet"/>
          <xsd:enumeration value="Klarspråk"/>
        </xsd:restriction>
      </xsd:simpleType>
    </xsd:element>
    <xsd:element name="Index" ma:index="11" nillable="true" ma:displayName="Index" ma:internalName="Index">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Beskrivning"/>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Index xmlns="c0a8a1b7-f258-47d9-a9aa-c9078d6d5515" xsi:nil="true"/>
    <_x00c4_mne xmlns="c0a8a1b7-f258-47d9-a9aa-c9078d6d5515" xsi:nil="true"/>
  </documentManagement>
</p:properties>
</file>

<file path=customXml/itemProps1.xml><?xml version="1.0" encoding="utf-8"?>
<ds:datastoreItem xmlns:ds="http://schemas.openxmlformats.org/officeDocument/2006/customXml" ds:itemID="{420551D3-5F66-4E37-8765-74F85F3CA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0a8a1b7-f258-47d9-a9aa-c9078d6d55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19B506-4D35-48AC-AD2A-A04323E27D90}">
  <ds:schemaRefs>
    <ds:schemaRef ds:uri="http://schemas.microsoft.com/sharepoint/v3/contenttype/forms"/>
  </ds:schemaRefs>
</ds:datastoreItem>
</file>

<file path=customXml/itemProps3.xml><?xml version="1.0" encoding="utf-8"?>
<ds:datastoreItem xmlns:ds="http://schemas.openxmlformats.org/officeDocument/2006/customXml" ds:itemID="{4FF8DA43-805E-47EB-B4A4-DED6C45EC124}">
  <ds:schemaRefs>
    <ds:schemaRef ds:uri="http://schemas.microsoft.com/office/2006/documentManagement/types"/>
    <ds:schemaRef ds:uri="http://schemas.microsoft.com/office/2006/metadata/properties"/>
    <ds:schemaRef ds:uri="http://purl.org/dc/elements/1.1/"/>
    <ds:schemaRef ds:uri="http://schemas.microsoft.com/sharepoint/v3"/>
    <ds:schemaRef ds:uri="http://schemas.openxmlformats.org/package/2006/metadata/core-properties"/>
    <ds:schemaRef ds:uri="http://purl.org/dc/terms/"/>
    <ds:schemaRef ds:uri="c0a8a1b7-f258-47d9-a9aa-c9078d6d551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Ruotsinsuomalaisten viikko 2017 - raportti - Sverigefinska veckan 2017 - rapport</Template>
  <TotalTime>202</TotalTime>
  <Words>819</Words>
  <Application>Microsoft Office PowerPoint</Application>
  <PresentationFormat>Bredbild</PresentationFormat>
  <Paragraphs>94</Paragraphs>
  <Slides>13</Slides>
  <Notes>1</Notes>
  <HiddenSlides>0</HiddenSlides>
  <MMClips>0</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13</vt:i4>
      </vt:variant>
    </vt:vector>
  </HeadingPairs>
  <TitlesOfParts>
    <vt:vector size="23" baseType="lpstr">
      <vt:lpstr>Arial</vt:lpstr>
      <vt:lpstr>Calibri</vt:lpstr>
      <vt:lpstr>Source Sans Pro</vt:lpstr>
      <vt:lpstr>Source Sans Pro Black</vt:lpstr>
      <vt:lpstr>Source Sans Pro Light</vt:lpstr>
      <vt:lpstr>Source Sans Pro Semibold</vt:lpstr>
      <vt:lpstr>Times New Roman</vt:lpstr>
      <vt:lpstr>Wingdings</vt:lpstr>
      <vt:lpstr>Sidor med logga</vt:lpstr>
      <vt:lpstr>Bilder utan logga</vt:lpstr>
      <vt:lpstr>Ruotsinsuomalaisten viikko Sverigefinska veckan 2017</vt:lpstr>
      <vt:lpstr>Ohjelmaa - program</vt:lpstr>
      <vt:lpstr>Kaupunginkirjasto 20/2 Stadsbiblioteket 20/2</vt:lpstr>
      <vt:lpstr>Suomalainen filmi - Finsk film 20/2</vt:lpstr>
      <vt:lpstr>Antti Tuuri 22/2</vt:lpstr>
      <vt:lpstr>Päiväkeskus – Dagcentret 23/2</vt:lpstr>
      <vt:lpstr>Kansallispukunäyttely Folkdräktsutställning 24/2</vt:lpstr>
      <vt:lpstr>Ruotsinsuomalaisten päivä Sverigefinska dagen 24/2</vt:lpstr>
      <vt:lpstr>Suomi 100-teemailta – Finland 100 temakväll – Nyeport 24/2</vt:lpstr>
      <vt:lpstr>Yhteislauluilta – Allsångskväll 24/2</vt:lpstr>
      <vt:lpstr>Lasten konsertti – Barnkonsert 25/2</vt:lpstr>
      <vt:lpstr>Budjetti - budjet</vt:lpstr>
      <vt:lpstr>Jälkipuinti – Uppföljning 20/3</vt:lpstr>
    </vt:vector>
  </TitlesOfParts>
  <Company>Skövde Kommun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Ruotsinsuomalaisten viikko Sverigefinska veckan 2017</dc:title>
  <dc:creator>Anoo Niskanen Naing</dc:creator>
  <cp:keywords>Presentation</cp:keywords>
  <dc:description/>
  <cp:lastModifiedBy>Anoo Niskanen Naing</cp:lastModifiedBy>
  <cp:revision>6</cp:revision>
  <dcterms:created xsi:type="dcterms:W3CDTF">2017-03-23T07:23:39Z</dcterms:created>
  <dcterms:modified xsi:type="dcterms:W3CDTF">2017-04-05T10:18:47Z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0x0101005AA23960CCAF514C8959B2075D89A468</vt:lpwstr>
  </property>
</Properties>
</file>